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61" r:id="rId4"/>
    <p:sldId id="272" r:id="rId5"/>
    <p:sldId id="263" r:id="rId6"/>
    <p:sldId id="265" r:id="rId7"/>
    <p:sldId id="278" r:id="rId8"/>
    <p:sldId id="279" r:id="rId9"/>
    <p:sldId id="268" r:id="rId10"/>
    <p:sldId id="269" r:id="rId11"/>
    <p:sldId id="270" r:id="rId12"/>
    <p:sldId id="273" r:id="rId13"/>
    <p:sldId id="27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60A8"/>
    <a:srgbClr val="008DA8"/>
    <a:srgbClr val="0960A8"/>
    <a:srgbClr val="3E6CA4"/>
    <a:srgbClr val="FFFF99"/>
    <a:srgbClr val="CCFFCC"/>
    <a:srgbClr val="4C7F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1088" autoAdjust="0"/>
  </p:normalViewPr>
  <p:slideViewPr>
    <p:cSldViewPr>
      <p:cViewPr varScale="1">
        <p:scale>
          <a:sx n="70" d="100"/>
          <a:sy n="70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699F80-3F90-471D-8C19-D8FF279B27F1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DA44D9-07FF-4576-98DA-0A3C0F09F8F7}">
      <dgm:prSet phldrT="[Text]"/>
      <dgm:spPr>
        <a:solidFill>
          <a:srgbClr val="0960A8"/>
        </a:solidFill>
      </dgm:spPr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Technology Exploration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26289E6-BFC4-44B0-8E16-1448D3D7867D}" type="parTrans" cxnId="{52437887-743B-4141-9425-0AF84FC57A40}">
      <dgm:prSet/>
      <dgm:spPr/>
      <dgm:t>
        <a:bodyPr/>
        <a:lstStyle/>
        <a:p>
          <a:endParaRPr lang="en-US"/>
        </a:p>
      </dgm:t>
    </dgm:pt>
    <dgm:pt modelId="{4295664E-C2FA-4E7F-8291-D06E8B90463C}" type="sibTrans" cxnId="{52437887-743B-4141-9425-0AF84FC57A40}">
      <dgm:prSet/>
      <dgm:spPr/>
      <dgm:t>
        <a:bodyPr/>
        <a:lstStyle/>
        <a:p>
          <a:endParaRPr lang="en-US" dirty="0"/>
        </a:p>
      </dgm:t>
    </dgm:pt>
    <dgm:pt modelId="{7FF31C10-5384-4A6D-967E-7024021EC104}">
      <dgm:prSet phldrT="[Text]"/>
      <dgm:spPr>
        <a:solidFill>
          <a:srgbClr val="0960A8"/>
        </a:solidFill>
      </dgm:spPr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Guided Practice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7450C65-6395-4F08-9505-F275D0231884}" type="parTrans" cxnId="{22A33379-8815-4F20-9533-9D3C533718AB}">
      <dgm:prSet/>
      <dgm:spPr/>
      <dgm:t>
        <a:bodyPr/>
        <a:lstStyle/>
        <a:p>
          <a:endParaRPr lang="en-US"/>
        </a:p>
      </dgm:t>
    </dgm:pt>
    <dgm:pt modelId="{8415EDF6-88C2-4FC7-B634-7C4458A749C2}" type="sibTrans" cxnId="{22A33379-8815-4F20-9533-9D3C533718AB}">
      <dgm:prSet/>
      <dgm:spPr/>
      <dgm:t>
        <a:bodyPr/>
        <a:lstStyle/>
        <a:p>
          <a:endParaRPr lang="en-US" dirty="0"/>
        </a:p>
      </dgm:t>
    </dgm:pt>
    <dgm:pt modelId="{B7D6B860-6E2A-48CF-ADC1-CF8D3D1B60CB}">
      <dgm:prSet phldrT="[Text]"/>
      <dgm:spPr>
        <a:solidFill>
          <a:srgbClr val="0960A8"/>
        </a:solidFill>
      </dgm:spPr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Activity application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BF6DB405-7A7D-4DEF-A4D3-81005AAFD058}" type="parTrans" cxnId="{CBEBF0E7-8698-4465-9565-8A4B63DA1892}">
      <dgm:prSet/>
      <dgm:spPr/>
      <dgm:t>
        <a:bodyPr/>
        <a:lstStyle/>
        <a:p>
          <a:endParaRPr lang="en-US"/>
        </a:p>
      </dgm:t>
    </dgm:pt>
    <dgm:pt modelId="{61B1B009-F26D-478B-BA9B-7298B974CB32}" type="sibTrans" cxnId="{CBEBF0E7-8698-4465-9565-8A4B63DA1892}">
      <dgm:prSet/>
      <dgm:spPr/>
      <dgm:t>
        <a:bodyPr/>
        <a:lstStyle/>
        <a:p>
          <a:endParaRPr lang="en-US" dirty="0"/>
        </a:p>
      </dgm:t>
    </dgm:pt>
    <dgm:pt modelId="{F8F14C82-43D0-43F4-8AB3-FD6BE2822F6E}">
      <dgm:prSet phldrT="[Text]"/>
      <dgm:spPr>
        <a:solidFill>
          <a:srgbClr val="0960A8"/>
        </a:solidFill>
      </dgm:spPr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Sharing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B2020775-0D1F-4962-AFC3-BEB3098FADD2}" type="parTrans" cxnId="{F42B9A6C-2764-4610-BE5A-66B4F8FC8368}">
      <dgm:prSet/>
      <dgm:spPr/>
      <dgm:t>
        <a:bodyPr/>
        <a:lstStyle/>
        <a:p>
          <a:endParaRPr lang="en-US"/>
        </a:p>
      </dgm:t>
    </dgm:pt>
    <dgm:pt modelId="{3ECDC088-40FE-43C7-9A3B-0A435B3B3EB3}" type="sibTrans" cxnId="{F42B9A6C-2764-4610-BE5A-66B4F8FC8368}">
      <dgm:prSet/>
      <dgm:spPr/>
      <dgm:t>
        <a:bodyPr/>
        <a:lstStyle/>
        <a:p>
          <a:endParaRPr lang="en-US" dirty="0"/>
        </a:p>
      </dgm:t>
    </dgm:pt>
    <dgm:pt modelId="{60747896-42C3-4007-ADA2-711AA26092FA}">
      <dgm:prSet phldrT="[Text]"/>
      <dgm:spPr>
        <a:solidFill>
          <a:srgbClr val="0960A8"/>
        </a:solidFill>
      </dgm:spPr>
      <dgm:t>
        <a:bodyPr/>
        <a:lstStyle/>
        <a:p>
          <a:r>
            <a:rPr lang="en-US" dirty="0" smtClean="0">
              <a:latin typeface="Verdana" pitchFamily="34" charset="0"/>
              <a:ea typeface="Verdana" pitchFamily="34" charset="0"/>
              <a:cs typeface="Verdana" pitchFamily="34" charset="0"/>
            </a:rPr>
            <a:t>Recap</a:t>
          </a:r>
          <a:endParaRPr lang="en-US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57400383-8554-4DD0-BFFF-1DF1C8B0773D}" type="parTrans" cxnId="{86739F80-5352-47A3-B729-6101FB1B283C}">
      <dgm:prSet/>
      <dgm:spPr/>
      <dgm:t>
        <a:bodyPr/>
        <a:lstStyle/>
        <a:p>
          <a:endParaRPr lang="en-US"/>
        </a:p>
      </dgm:t>
    </dgm:pt>
    <dgm:pt modelId="{0040AAA9-2659-4D53-83A8-8388BA7BF446}" type="sibTrans" cxnId="{86739F80-5352-47A3-B729-6101FB1B283C}">
      <dgm:prSet/>
      <dgm:spPr/>
      <dgm:t>
        <a:bodyPr/>
        <a:lstStyle/>
        <a:p>
          <a:endParaRPr lang="en-US" dirty="0"/>
        </a:p>
      </dgm:t>
    </dgm:pt>
    <dgm:pt modelId="{9C194114-CDE3-4B2C-92AA-C94FA0BB8BFF}" type="pres">
      <dgm:prSet presAssocID="{24699F80-3F90-471D-8C19-D8FF279B27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844C8D-975F-4B33-B4A8-CADDB2CF1A81}" type="pres">
      <dgm:prSet presAssocID="{84DA44D9-07FF-4576-98DA-0A3C0F09F8F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6F31BE-4B8F-4943-A3DC-A2ACA5431F3F}" type="pres">
      <dgm:prSet presAssocID="{84DA44D9-07FF-4576-98DA-0A3C0F09F8F7}" presName="spNode" presStyleCnt="0"/>
      <dgm:spPr/>
    </dgm:pt>
    <dgm:pt modelId="{FFEC88D1-CE93-4B65-A2BF-D2A58A206916}" type="pres">
      <dgm:prSet presAssocID="{4295664E-C2FA-4E7F-8291-D06E8B90463C}" presName="sibTrans" presStyleLbl="sibTrans1D1" presStyleIdx="0" presStyleCnt="5"/>
      <dgm:spPr/>
      <dgm:t>
        <a:bodyPr/>
        <a:lstStyle/>
        <a:p>
          <a:endParaRPr lang="en-US"/>
        </a:p>
      </dgm:t>
    </dgm:pt>
    <dgm:pt modelId="{221C67EB-BEE2-4464-911A-E2EB53DFC32F}" type="pres">
      <dgm:prSet presAssocID="{7FF31C10-5384-4A6D-967E-7024021EC10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FF7B19-3D21-4037-8853-217687B74DBC}" type="pres">
      <dgm:prSet presAssocID="{7FF31C10-5384-4A6D-967E-7024021EC104}" presName="spNode" presStyleCnt="0"/>
      <dgm:spPr/>
    </dgm:pt>
    <dgm:pt modelId="{7CF5B4C8-2A20-4833-AA6C-693CDC284ED3}" type="pres">
      <dgm:prSet presAssocID="{8415EDF6-88C2-4FC7-B634-7C4458A749C2}" presName="sibTrans" presStyleLbl="sibTrans1D1" presStyleIdx="1" presStyleCnt="5"/>
      <dgm:spPr/>
      <dgm:t>
        <a:bodyPr/>
        <a:lstStyle/>
        <a:p>
          <a:endParaRPr lang="en-US"/>
        </a:p>
      </dgm:t>
    </dgm:pt>
    <dgm:pt modelId="{76F49C4D-460E-40D6-85CF-0D5B9F494567}" type="pres">
      <dgm:prSet presAssocID="{B7D6B860-6E2A-48CF-ADC1-CF8D3D1B60CB}" presName="node" presStyleLbl="node1" presStyleIdx="2" presStyleCnt="5" custRadScaleRad="99356" custRadScaleInc="-169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07AE5-0F76-4FA8-AC6B-1F7FB7974D1D}" type="pres">
      <dgm:prSet presAssocID="{B7D6B860-6E2A-48CF-ADC1-CF8D3D1B60CB}" presName="spNode" presStyleCnt="0"/>
      <dgm:spPr/>
    </dgm:pt>
    <dgm:pt modelId="{7E2240C1-CB2E-4FAE-9765-8D22339DCBB1}" type="pres">
      <dgm:prSet presAssocID="{61B1B009-F26D-478B-BA9B-7298B974CB32}" presName="sibTrans" presStyleLbl="sibTrans1D1" presStyleIdx="2" presStyleCnt="5"/>
      <dgm:spPr/>
      <dgm:t>
        <a:bodyPr/>
        <a:lstStyle/>
        <a:p>
          <a:endParaRPr lang="en-US"/>
        </a:p>
      </dgm:t>
    </dgm:pt>
    <dgm:pt modelId="{EB989A4B-9A34-4641-8DBD-A037DD51572D}" type="pres">
      <dgm:prSet presAssocID="{F8F14C82-43D0-43F4-8AB3-FD6BE2822F6E}" presName="node" presStyleLbl="node1" presStyleIdx="3" presStyleCnt="5" custRadScaleRad="95816" custRadScaleInc="76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A39629-25A1-416D-B69E-EB5462F70559}" type="pres">
      <dgm:prSet presAssocID="{F8F14C82-43D0-43F4-8AB3-FD6BE2822F6E}" presName="spNode" presStyleCnt="0"/>
      <dgm:spPr/>
    </dgm:pt>
    <dgm:pt modelId="{9146B7E2-80F4-4D6F-B6F3-92E0FE3AF13E}" type="pres">
      <dgm:prSet presAssocID="{3ECDC088-40FE-43C7-9A3B-0A435B3B3EB3}" presName="sibTrans" presStyleLbl="sibTrans1D1" presStyleIdx="3" presStyleCnt="5"/>
      <dgm:spPr/>
      <dgm:t>
        <a:bodyPr/>
        <a:lstStyle/>
        <a:p>
          <a:endParaRPr lang="en-US"/>
        </a:p>
      </dgm:t>
    </dgm:pt>
    <dgm:pt modelId="{39924815-29D2-4723-AB69-D938A93B2BA5}" type="pres">
      <dgm:prSet presAssocID="{60747896-42C3-4007-ADA2-711AA26092F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5FC827-BAFF-47B9-8510-E197783E3513}" type="pres">
      <dgm:prSet presAssocID="{60747896-42C3-4007-ADA2-711AA26092FA}" presName="spNode" presStyleCnt="0"/>
      <dgm:spPr/>
    </dgm:pt>
    <dgm:pt modelId="{4B2DB4E3-42F7-4BFB-AB7E-003D8E6D6121}" type="pres">
      <dgm:prSet presAssocID="{0040AAA9-2659-4D53-83A8-8388BA7BF446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F00B63B3-B4C1-41ED-AFB9-AAACEDAE7C09}" type="presOf" srcId="{4295664E-C2FA-4E7F-8291-D06E8B90463C}" destId="{FFEC88D1-CE93-4B65-A2BF-D2A58A206916}" srcOrd="0" destOrd="0" presId="urn:microsoft.com/office/officeart/2005/8/layout/cycle5"/>
    <dgm:cxn modelId="{8DB136AA-C083-4B49-8DF6-2CFD55743835}" type="presOf" srcId="{F8F14C82-43D0-43F4-8AB3-FD6BE2822F6E}" destId="{EB989A4B-9A34-4641-8DBD-A037DD51572D}" srcOrd="0" destOrd="0" presId="urn:microsoft.com/office/officeart/2005/8/layout/cycle5"/>
    <dgm:cxn modelId="{5750A02D-C2D0-4930-9509-61FCD0DEC2D0}" type="presOf" srcId="{B7D6B860-6E2A-48CF-ADC1-CF8D3D1B60CB}" destId="{76F49C4D-460E-40D6-85CF-0D5B9F494567}" srcOrd="0" destOrd="0" presId="urn:microsoft.com/office/officeart/2005/8/layout/cycle5"/>
    <dgm:cxn modelId="{22A33379-8815-4F20-9533-9D3C533718AB}" srcId="{24699F80-3F90-471D-8C19-D8FF279B27F1}" destId="{7FF31C10-5384-4A6D-967E-7024021EC104}" srcOrd="1" destOrd="0" parTransId="{F7450C65-6395-4F08-9505-F275D0231884}" sibTransId="{8415EDF6-88C2-4FC7-B634-7C4458A749C2}"/>
    <dgm:cxn modelId="{F42B9A6C-2764-4610-BE5A-66B4F8FC8368}" srcId="{24699F80-3F90-471D-8C19-D8FF279B27F1}" destId="{F8F14C82-43D0-43F4-8AB3-FD6BE2822F6E}" srcOrd="3" destOrd="0" parTransId="{B2020775-0D1F-4962-AFC3-BEB3098FADD2}" sibTransId="{3ECDC088-40FE-43C7-9A3B-0A435B3B3EB3}"/>
    <dgm:cxn modelId="{BEAAAA05-70BB-4B4B-BC0F-0AC9C9C8FBA3}" type="presOf" srcId="{84DA44D9-07FF-4576-98DA-0A3C0F09F8F7}" destId="{5E844C8D-975F-4B33-B4A8-CADDB2CF1A81}" srcOrd="0" destOrd="0" presId="urn:microsoft.com/office/officeart/2005/8/layout/cycle5"/>
    <dgm:cxn modelId="{F9E20FDF-92B2-4D20-B0A2-90147245004A}" type="presOf" srcId="{0040AAA9-2659-4D53-83A8-8388BA7BF446}" destId="{4B2DB4E3-42F7-4BFB-AB7E-003D8E6D6121}" srcOrd="0" destOrd="0" presId="urn:microsoft.com/office/officeart/2005/8/layout/cycle5"/>
    <dgm:cxn modelId="{DDFEE0FB-C99C-4C2A-8CCE-73C1B1A08B6C}" type="presOf" srcId="{8415EDF6-88C2-4FC7-B634-7C4458A749C2}" destId="{7CF5B4C8-2A20-4833-AA6C-693CDC284ED3}" srcOrd="0" destOrd="0" presId="urn:microsoft.com/office/officeart/2005/8/layout/cycle5"/>
    <dgm:cxn modelId="{CBEBF0E7-8698-4465-9565-8A4B63DA1892}" srcId="{24699F80-3F90-471D-8C19-D8FF279B27F1}" destId="{B7D6B860-6E2A-48CF-ADC1-CF8D3D1B60CB}" srcOrd="2" destOrd="0" parTransId="{BF6DB405-7A7D-4DEF-A4D3-81005AAFD058}" sibTransId="{61B1B009-F26D-478B-BA9B-7298B974CB32}"/>
    <dgm:cxn modelId="{458EB29F-426A-4130-92EC-87717E62A49A}" type="presOf" srcId="{3ECDC088-40FE-43C7-9A3B-0A435B3B3EB3}" destId="{9146B7E2-80F4-4D6F-B6F3-92E0FE3AF13E}" srcOrd="0" destOrd="0" presId="urn:microsoft.com/office/officeart/2005/8/layout/cycle5"/>
    <dgm:cxn modelId="{09E52969-794B-4075-8AF0-FF1EB848153B}" type="presOf" srcId="{7FF31C10-5384-4A6D-967E-7024021EC104}" destId="{221C67EB-BEE2-4464-911A-E2EB53DFC32F}" srcOrd="0" destOrd="0" presId="urn:microsoft.com/office/officeart/2005/8/layout/cycle5"/>
    <dgm:cxn modelId="{86739F80-5352-47A3-B729-6101FB1B283C}" srcId="{24699F80-3F90-471D-8C19-D8FF279B27F1}" destId="{60747896-42C3-4007-ADA2-711AA26092FA}" srcOrd="4" destOrd="0" parTransId="{57400383-8554-4DD0-BFFF-1DF1C8B0773D}" sibTransId="{0040AAA9-2659-4D53-83A8-8388BA7BF446}"/>
    <dgm:cxn modelId="{59558B4D-806D-4856-8715-9A3337922514}" type="presOf" srcId="{60747896-42C3-4007-ADA2-711AA26092FA}" destId="{39924815-29D2-4723-AB69-D938A93B2BA5}" srcOrd="0" destOrd="0" presId="urn:microsoft.com/office/officeart/2005/8/layout/cycle5"/>
    <dgm:cxn modelId="{517F92F3-C625-4510-ADE1-E240E30323BE}" type="presOf" srcId="{24699F80-3F90-471D-8C19-D8FF279B27F1}" destId="{9C194114-CDE3-4B2C-92AA-C94FA0BB8BFF}" srcOrd="0" destOrd="0" presId="urn:microsoft.com/office/officeart/2005/8/layout/cycle5"/>
    <dgm:cxn modelId="{1259671C-EA7E-4B01-AB1E-EC1837DB1DB5}" type="presOf" srcId="{61B1B009-F26D-478B-BA9B-7298B974CB32}" destId="{7E2240C1-CB2E-4FAE-9765-8D22339DCBB1}" srcOrd="0" destOrd="0" presId="urn:microsoft.com/office/officeart/2005/8/layout/cycle5"/>
    <dgm:cxn modelId="{52437887-743B-4141-9425-0AF84FC57A40}" srcId="{24699F80-3F90-471D-8C19-D8FF279B27F1}" destId="{84DA44D9-07FF-4576-98DA-0A3C0F09F8F7}" srcOrd="0" destOrd="0" parTransId="{C26289E6-BFC4-44B0-8E16-1448D3D7867D}" sibTransId="{4295664E-C2FA-4E7F-8291-D06E8B90463C}"/>
    <dgm:cxn modelId="{B3FF7DCC-A475-4079-8475-88733CA3586B}" type="presParOf" srcId="{9C194114-CDE3-4B2C-92AA-C94FA0BB8BFF}" destId="{5E844C8D-975F-4B33-B4A8-CADDB2CF1A81}" srcOrd="0" destOrd="0" presId="urn:microsoft.com/office/officeart/2005/8/layout/cycle5"/>
    <dgm:cxn modelId="{33A214A1-FEBD-4B41-A5D5-9E9D54AE948D}" type="presParOf" srcId="{9C194114-CDE3-4B2C-92AA-C94FA0BB8BFF}" destId="{506F31BE-4B8F-4943-A3DC-A2ACA5431F3F}" srcOrd="1" destOrd="0" presId="urn:microsoft.com/office/officeart/2005/8/layout/cycle5"/>
    <dgm:cxn modelId="{121ACEC5-CCEA-424D-8536-43372C902DA4}" type="presParOf" srcId="{9C194114-CDE3-4B2C-92AA-C94FA0BB8BFF}" destId="{FFEC88D1-CE93-4B65-A2BF-D2A58A206916}" srcOrd="2" destOrd="0" presId="urn:microsoft.com/office/officeart/2005/8/layout/cycle5"/>
    <dgm:cxn modelId="{C81C10A3-1067-475A-A0D1-89C6C74B45E4}" type="presParOf" srcId="{9C194114-CDE3-4B2C-92AA-C94FA0BB8BFF}" destId="{221C67EB-BEE2-4464-911A-E2EB53DFC32F}" srcOrd="3" destOrd="0" presId="urn:microsoft.com/office/officeart/2005/8/layout/cycle5"/>
    <dgm:cxn modelId="{CD79FD50-3603-4E8F-9ACC-D2D9BA9BAA6B}" type="presParOf" srcId="{9C194114-CDE3-4B2C-92AA-C94FA0BB8BFF}" destId="{3BFF7B19-3D21-4037-8853-217687B74DBC}" srcOrd="4" destOrd="0" presId="urn:microsoft.com/office/officeart/2005/8/layout/cycle5"/>
    <dgm:cxn modelId="{22EE5E9A-13AF-4047-AF26-CF90E7044572}" type="presParOf" srcId="{9C194114-CDE3-4B2C-92AA-C94FA0BB8BFF}" destId="{7CF5B4C8-2A20-4833-AA6C-693CDC284ED3}" srcOrd="5" destOrd="0" presId="urn:microsoft.com/office/officeart/2005/8/layout/cycle5"/>
    <dgm:cxn modelId="{CEF56C4D-BE4B-4CC7-8944-91A1E49EDE12}" type="presParOf" srcId="{9C194114-CDE3-4B2C-92AA-C94FA0BB8BFF}" destId="{76F49C4D-460E-40D6-85CF-0D5B9F494567}" srcOrd="6" destOrd="0" presId="urn:microsoft.com/office/officeart/2005/8/layout/cycle5"/>
    <dgm:cxn modelId="{88D8FF26-629B-4576-9B1F-D68B152047FF}" type="presParOf" srcId="{9C194114-CDE3-4B2C-92AA-C94FA0BB8BFF}" destId="{BEE07AE5-0F76-4FA8-AC6B-1F7FB7974D1D}" srcOrd="7" destOrd="0" presId="urn:microsoft.com/office/officeart/2005/8/layout/cycle5"/>
    <dgm:cxn modelId="{9801A320-CB60-4729-90B0-E774232F1CFD}" type="presParOf" srcId="{9C194114-CDE3-4B2C-92AA-C94FA0BB8BFF}" destId="{7E2240C1-CB2E-4FAE-9765-8D22339DCBB1}" srcOrd="8" destOrd="0" presId="urn:microsoft.com/office/officeart/2005/8/layout/cycle5"/>
    <dgm:cxn modelId="{0A9876CC-9C0C-45F6-86A1-628987D0020E}" type="presParOf" srcId="{9C194114-CDE3-4B2C-92AA-C94FA0BB8BFF}" destId="{EB989A4B-9A34-4641-8DBD-A037DD51572D}" srcOrd="9" destOrd="0" presId="urn:microsoft.com/office/officeart/2005/8/layout/cycle5"/>
    <dgm:cxn modelId="{E8897A10-7397-4509-AC8F-A1E076A0591A}" type="presParOf" srcId="{9C194114-CDE3-4B2C-92AA-C94FA0BB8BFF}" destId="{F6A39629-25A1-416D-B69E-EB5462F70559}" srcOrd="10" destOrd="0" presId="urn:microsoft.com/office/officeart/2005/8/layout/cycle5"/>
    <dgm:cxn modelId="{16228004-6B54-459B-9B61-7B779AF2003B}" type="presParOf" srcId="{9C194114-CDE3-4B2C-92AA-C94FA0BB8BFF}" destId="{9146B7E2-80F4-4D6F-B6F3-92E0FE3AF13E}" srcOrd="11" destOrd="0" presId="urn:microsoft.com/office/officeart/2005/8/layout/cycle5"/>
    <dgm:cxn modelId="{D4A1F87B-A241-42BF-869E-3F3987C1D1D1}" type="presParOf" srcId="{9C194114-CDE3-4B2C-92AA-C94FA0BB8BFF}" destId="{39924815-29D2-4723-AB69-D938A93B2BA5}" srcOrd="12" destOrd="0" presId="urn:microsoft.com/office/officeart/2005/8/layout/cycle5"/>
    <dgm:cxn modelId="{66C42404-E48D-41F9-81A2-EA62BF470D24}" type="presParOf" srcId="{9C194114-CDE3-4B2C-92AA-C94FA0BB8BFF}" destId="{D55FC827-BAFF-47B9-8510-E197783E3513}" srcOrd="13" destOrd="0" presId="urn:microsoft.com/office/officeart/2005/8/layout/cycle5"/>
    <dgm:cxn modelId="{EA44DEC9-A676-459F-ACE2-7BE66F6BA689}" type="presParOf" srcId="{9C194114-CDE3-4B2C-92AA-C94FA0BB8BFF}" destId="{4B2DB4E3-42F7-4BFB-AB7E-003D8E6D6121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844C8D-975F-4B33-B4A8-CADDB2CF1A81}">
      <dsp:nvSpPr>
        <dsp:cNvPr id="0" name=""/>
        <dsp:cNvSpPr/>
      </dsp:nvSpPr>
      <dsp:spPr>
        <a:xfrm>
          <a:off x="2653427" y="232"/>
          <a:ext cx="1177893" cy="765630"/>
        </a:xfrm>
        <a:prstGeom prst="roundRect">
          <a:avLst/>
        </a:prstGeom>
        <a:solidFill>
          <a:srgbClr val="0960A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Technology Exploration</a:t>
          </a:r>
          <a:endParaRPr lang="en-US" sz="13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2653427" y="232"/>
        <a:ext cx="1177893" cy="765630"/>
      </dsp:txXfrm>
    </dsp:sp>
    <dsp:sp modelId="{FFEC88D1-CE93-4B65-A2BF-D2A58A206916}">
      <dsp:nvSpPr>
        <dsp:cNvPr id="0" name=""/>
        <dsp:cNvSpPr/>
      </dsp:nvSpPr>
      <dsp:spPr>
        <a:xfrm>
          <a:off x="1713987" y="383047"/>
          <a:ext cx="3056773" cy="3056773"/>
        </a:xfrm>
        <a:custGeom>
          <a:avLst/>
          <a:gdLst/>
          <a:ahLst/>
          <a:cxnLst/>
          <a:rect l="0" t="0" r="0" b="0"/>
          <a:pathLst>
            <a:path>
              <a:moveTo>
                <a:pt x="2274823" y="194670"/>
              </a:moveTo>
              <a:arcTo wR="1528386" hR="1528386" stAng="17954057" swAng="121055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1C67EB-BEE2-4464-911A-E2EB53DFC32F}">
      <dsp:nvSpPr>
        <dsp:cNvPr id="0" name=""/>
        <dsp:cNvSpPr/>
      </dsp:nvSpPr>
      <dsp:spPr>
        <a:xfrm>
          <a:off x="4107009" y="1056321"/>
          <a:ext cx="1177893" cy="765630"/>
        </a:xfrm>
        <a:prstGeom prst="roundRect">
          <a:avLst/>
        </a:prstGeom>
        <a:solidFill>
          <a:srgbClr val="0960A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Guided Practice</a:t>
          </a:r>
          <a:endParaRPr lang="en-US" sz="13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4107009" y="1056321"/>
        <a:ext cx="1177893" cy="765630"/>
      </dsp:txXfrm>
    </dsp:sp>
    <dsp:sp modelId="{7CF5B4C8-2A20-4833-AA6C-693CDC284ED3}">
      <dsp:nvSpPr>
        <dsp:cNvPr id="0" name=""/>
        <dsp:cNvSpPr/>
      </dsp:nvSpPr>
      <dsp:spPr>
        <a:xfrm>
          <a:off x="1713061" y="365546"/>
          <a:ext cx="3056773" cy="3056773"/>
        </a:xfrm>
        <a:custGeom>
          <a:avLst/>
          <a:gdLst/>
          <a:ahLst/>
          <a:cxnLst/>
          <a:rect l="0" t="0" r="0" b="0"/>
          <a:pathLst>
            <a:path>
              <a:moveTo>
                <a:pt x="3053007" y="1635606"/>
              </a:moveTo>
              <a:arcTo wR="1528386" hR="1528386" stAng="21841364" swAng="124008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F49C4D-460E-40D6-85CF-0D5B9F494567}">
      <dsp:nvSpPr>
        <dsp:cNvPr id="0" name=""/>
        <dsp:cNvSpPr/>
      </dsp:nvSpPr>
      <dsp:spPr>
        <a:xfrm>
          <a:off x="3631146" y="2690530"/>
          <a:ext cx="1177893" cy="765630"/>
        </a:xfrm>
        <a:prstGeom prst="roundRect">
          <a:avLst/>
        </a:prstGeom>
        <a:solidFill>
          <a:srgbClr val="0960A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Activity application</a:t>
          </a:r>
          <a:endParaRPr lang="en-US" sz="13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3631146" y="2690530"/>
        <a:ext cx="1177893" cy="765630"/>
      </dsp:txXfrm>
    </dsp:sp>
    <dsp:sp modelId="{7E2240C1-CB2E-4FAE-9765-8D22339DCBB1}">
      <dsp:nvSpPr>
        <dsp:cNvPr id="0" name=""/>
        <dsp:cNvSpPr/>
      </dsp:nvSpPr>
      <dsp:spPr>
        <a:xfrm>
          <a:off x="1831461" y="346866"/>
          <a:ext cx="3056773" cy="3056773"/>
        </a:xfrm>
        <a:custGeom>
          <a:avLst/>
          <a:gdLst/>
          <a:ahLst/>
          <a:cxnLst/>
          <a:rect l="0" t="0" r="0" b="0"/>
          <a:pathLst>
            <a:path>
              <a:moveTo>
                <a:pt x="1661133" y="3050997"/>
              </a:moveTo>
              <a:arcTo wR="1528386" hR="1528386" stAng="5101041" swAng="95759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989A4B-9A34-4641-8DBD-A037DD51572D}">
      <dsp:nvSpPr>
        <dsp:cNvPr id="0" name=""/>
        <dsp:cNvSpPr/>
      </dsp:nvSpPr>
      <dsp:spPr>
        <a:xfrm>
          <a:off x="1755057" y="2685128"/>
          <a:ext cx="1177893" cy="765630"/>
        </a:xfrm>
        <a:prstGeom prst="roundRect">
          <a:avLst/>
        </a:prstGeom>
        <a:solidFill>
          <a:srgbClr val="0960A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Sharing</a:t>
          </a:r>
          <a:endParaRPr lang="en-US" sz="13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755057" y="2685128"/>
        <a:ext cx="1177893" cy="765630"/>
      </dsp:txXfrm>
    </dsp:sp>
    <dsp:sp modelId="{9146B7E2-80F4-4D6F-B6F3-92E0FE3AF13E}">
      <dsp:nvSpPr>
        <dsp:cNvPr id="0" name=""/>
        <dsp:cNvSpPr/>
      </dsp:nvSpPr>
      <dsp:spPr>
        <a:xfrm>
          <a:off x="1716448" y="271381"/>
          <a:ext cx="3056773" cy="3056773"/>
        </a:xfrm>
        <a:custGeom>
          <a:avLst/>
          <a:gdLst/>
          <a:ahLst/>
          <a:cxnLst/>
          <a:rect l="0" t="0" r="0" b="0"/>
          <a:pathLst>
            <a:path>
              <a:moveTo>
                <a:pt x="186367" y="2259790"/>
              </a:moveTo>
              <a:arcTo wR="1528386" hR="1528386" stAng="9084571" swAng="1256977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24815-29D2-4723-AB69-D938A93B2BA5}">
      <dsp:nvSpPr>
        <dsp:cNvPr id="0" name=""/>
        <dsp:cNvSpPr/>
      </dsp:nvSpPr>
      <dsp:spPr>
        <a:xfrm>
          <a:off x="1199845" y="1056321"/>
          <a:ext cx="1177893" cy="765630"/>
        </a:xfrm>
        <a:prstGeom prst="roundRect">
          <a:avLst/>
        </a:prstGeom>
        <a:solidFill>
          <a:srgbClr val="0960A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Recap</a:t>
          </a:r>
          <a:endParaRPr lang="en-US" sz="13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>
        <a:off x="1199845" y="1056321"/>
        <a:ext cx="1177893" cy="765630"/>
      </dsp:txXfrm>
    </dsp:sp>
    <dsp:sp modelId="{4B2DB4E3-42F7-4BFB-AB7E-003D8E6D6121}">
      <dsp:nvSpPr>
        <dsp:cNvPr id="0" name=""/>
        <dsp:cNvSpPr/>
      </dsp:nvSpPr>
      <dsp:spPr>
        <a:xfrm>
          <a:off x="1713987" y="383047"/>
          <a:ext cx="3056773" cy="3056773"/>
        </a:xfrm>
        <a:custGeom>
          <a:avLst/>
          <a:gdLst/>
          <a:ahLst/>
          <a:cxnLst/>
          <a:rect l="0" t="0" r="0" b="0"/>
          <a:pathLst>
            <a:path>
              <a:moveTo>
                <a:pt x="367750" y="533957"/>
              </a:moveTo>
              <a:arcTo wR="1528386" hR="1528386" stAng="13235391" swAng="121055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1F20D-67BE-409A-AFB1-2ED42EA95F5D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F69A0-2308-4566-934E-EE018B1C81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D9C38-E357-4B96-9C78-4129D9CB5934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35122-6FAB-4137-A41B-433005513168}" type="slidenum">
              <a:rPr lang="en-US" smtClean="0"/>
              <a:pPr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1FF56B-636E-44CD-8D2D-B7965EC58F60}" type="slidenum">
              <a:rPr lang="en-US" smtClean="0"/>
              <a:pPr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F69A0-2308-4566-934E-EE018B1C818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1FF56B-636E-44CD-8D2D-B7965EC58F60}" type="slidenum">
              <a:rPr lang="en-US" smtClean="0"/>
              <a:pPr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67A8B9-A8E6-4D9D-B247-6A76B7C34F22}" type="slidenum">
              <a:rPr lang="en-US" smtClean="0"/>
              <a:pPr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A87E0-4E99-4A5E-A567-E6CE13DAB461}" type="slidenum">
              <a:rPr lang="en-US" smtClean="0"/>
              <a:pPr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F69A0-2308-4566-934E-EE018B1C8180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DE32B-6FB1-49AA-BE89-9D8158C95CC6}" type="slidenum">
              <a:rPr lang="en-US" smtClean="0"/>
              <a:pPr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503295-9CAF-4D52-94BB-8BE99458CE39}" type="slidenum">
              <a:rPr lang="en-US" smtClean="0"/>
              <a:pPr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46F779-1051-471B-9CB2-42DE710D0543}" type="slidenum">
              <a:rPr lang="en-US" smtClean="0"/>
              <a:pPr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61F896-94A1-4D11-B497-35AAE250AFE6}" type="slidenum">
              <a:rPr lang="en-US" smtClean="0"/>
              <a:pPr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ECD50-4C9C-4BE7-8BF7-83052238F082}" type="slidenum">
              <a:rPr lang="en-US" smtClean="0"/>
              <a:pPr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860A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860A8"/>
                </a:solidFill>
              </a:defRPr>
            </a:lvl1pPr>
            <a:lvl2pPr>
              <a:defRPr>
                <a:solidFill>
                  <a:srgbClr val="0860A8"/>
                </a:solidFill>
              </a:defRPr>
            </a:lvl2pPr>
            <a:lvl3pPr>
              <a:defRPr>
                <a:solidFill>
                  <a:srgbClr val="0860A8"/>
                </a:solidFill>
              </a:defRPr>
            </a:lvl3pPr>
            <a:lvl4pPr>
              <a:defRPr>
                <a:solidFill>
                  <a:srgbClr val="0860A8"/>
                </a:solidFill>
              </a:defRPr>
            </a:lvl4pPr>
            <a:lvl5pPr>
              <a:defRPr>
                <a:solidFill>
                  <a:srgbClr val="0860A8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DA8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F6AA2-D745-4925-A036-AA0AEF15BEA0}" type="datetimeFigureOut">
              <a:rPr lang="en-US" smtClean="0"/>
              <a:pPr/>
              <a:t>2/2/2011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0AAAA-5BA0-4885-91D3-5E00D451A2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860A8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860A8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l.com/education/helpguide/index.ht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8545512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066800" y="5741272"/>
            <a:ext cx="742975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4800" b="1" dirty="0" smtClean="0">
                <a:solidFill>
                  <a:schemeClr val="bg1"/>
                </a:solidFill>
                <a:latin typeface="Verdana" pitchFamily="34" charset="0"/>
              </a:rPr>
              <a:t>Program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62400" y="495037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i="1" dirty="0" smtClean="0">
                <a:solidFill>
                  <a:schemeClr val="bg1"/>
                </a:solidFill>
                <a:latin typeface="Neo Sans Intel" pitchFamily="34" charset="0"/>
              </a:rPr>
              <a:t>A Digital Literacy Program</a:t>
            </a:r>
            <a:endParaRPr lang="en-US" sz="2800" i="1" dirty="0">
              <a:solidFill>
                <a:schemeClr val="bg1"/>
              </a:solidFill>
              <a:latin typeface="Neo Sans Intel" pitchFamily="34" charset="0"/>
            </a:endParaRPr>
          </a:p>
        </p:txBody>
      </p:sp>
      <p:pic>
        <p:nvPicPr>
          <p:cNvPr id="7" name="Picture 6" descr="intel_wht_1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06616" y="228600"/>
            <a:ext cx="1599210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6200" y="1219200"/>
            <a:ext cx="5486400" cy="5486400"/>
          </a:xfrm>
          <a:prstGeom prst="roundRect">
            <a:avLst>
              <a:gd name="adj" fmla="val 0"/>
            </a:avLst>
          </a:prstGeom>
          <a:solidFill>
            <a:srgbClr val="0960A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45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455613" y="6357938"/>
            <a:ext cx="415925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889CBE7C-3B85-43E4-8A63-B4A3324B19AF}" type="slidenum">
              <a:rPr lang="en-US">
                <a:latin typeface="Verdana" pitchFamily="34" charset="0"/>
              </a:rPr>
              <a:pPr/>
              <a:t>10</a:t>
            </a:fld>
            <a:endParaRPr lang="en-US" dirty="0">
              <a:latin typeface="Verdana" pitchFamily="34" charset="0"/>
            </a:endParaRP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733425"/>
            <a:ext cx="8237537" cy="40957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100" b="1" dirty="0" smtClean="0">
                <a:solidFill>
                  <a:srgbClr val="0960A8"/>
                </a:solidFill>
                <a:latin typeface="Verdana" pitchFamily="34" charset="0"/>
              </a:rPr>
              <a:t>Activity Cards</a:t>
            </a:r>
            <a:br>
              <a:rPr lang="en-US" sz="3100" b="1" dirty="0" smtClean="0">
                <a:solidFill>
                  <a:srgbClr val="0960A8"/>
                </a:solidFill>
                <a:latin typeface="Verdana" pitchFamily="34" charset="0"/>
              </a:rPr>
            </a:br>
            <a:r>
              <a:rPr lang="en-US" sz="1600" b="1" dirty="0" smtClean="0">
                <a:solidFill>
                  <a:srgbClr val="0960A8"/>
                </a:solidFill>
                <a:latin typeface="Verdana" pitchFamily="34" charset="0"/>
              </a:rPr>
              <a:t>(currently available)</a:t>
            </a:r>
            <a:r>
              <a:rPr lang="en-US" sz="3600" b="1" dirty="0" smtClean="0">
                <a:solidFill>
                  <a:srgbClr val="0960A8"/>
                </a:solidFill>
                <a:latin typeface="Verdana" pitchFamily="34" charset="0"/>
              </a:rPr>
              <a:t/>
            </a:r>
            <a:br>
              <a:rPr lang="en-US" sz="3600" b="1" dirty="0" smtClean="0">
                <a:solidFill>
                  <a:srgbClr val="0960A8"/>
                </a:solidFill>
                <a:latin typeface="Verdana" pitchFamily="34" charset="0"/>
              </a:rPr>
            </a:br>
            <a:r>
              <a:rPr lang="en-US" sz="3600" b="1" dirty="0" smtClean="0">
                <a:solidFill>
                  <a:srgbClr val="0960A8"/>
                </a:solidFill>
                <a:latin typeface="Verdana" pitchFamily="34" charset="0"/>
              </a:rPr>
              <a:t> </a:t>
            </a:r>
            <a:endParaRPr lang="en-US" sz="1600" b="1" dirty="0" smtClean="0">
              <a:solidFill>
                <a:srgbClr val="0960A8"/>
              </a:solidFill>
              <a:latin typeface="Verdana" pitchFamily="34" charset="0"/>
            </a:endParaRPr>
          </a:p>
        </p:txBody>
      </p:sp>
      <p:sp>
        <p:nvSpPr>
          <p:cNvPr id="19460" name="Content Placeholder 6"/>
          <p:cNvSpPr>
            <a:spLocks/>
          </p:cNvSpPr>
          <p:nvPr/>
        </p:nvSpPr>
        <p:spPr bwMode="auto">
          <a:xfrm>
            <a:off x="124527" y="1739198"/>
            <a:ext cx="4135437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1.   Address Book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2.   Advertisement Poster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3.   Brochure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4.   Budget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5.   Business Card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6.   Certificate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7.   E- card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8.   Email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9.   Flyer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10. Health Check Card 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11. Internet Download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12. Internet Search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13. Internet Surfing</a:t>
            </a:r>
          </a:p>
          <a:p>
            <a:pPr marL="225425" indent="6350">
              <a:spcBef>
                <a:spcPct val="6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14. Inventory</a:t>
            </a:r>
          </a:p>
        </p:txBody>
      </p:sp>
      <p:sp>
        <p:nvSpPr>
          <p:cNvPr id="21509" name="Content Placeholder 6"/>
          <p:cNvSpPr txBox="1">
            <a:spLocks/>
          </p:cNvSpPr>
          <p:nvPr/>
        </p:nvSpPr>
        <p:spPr bwMode="auto">
          <a:xfrm>
            <a:off x="3165308" y="1739198"/>
            <a:ext cx="1962294" cy="48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Invitation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Job Application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Letter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Logo Letterhead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Newsletter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Presentation 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Receipt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Resume</a:t>
            </a:r>
          </a:p>
          <a:p>
            <a:pPr marL="342900" indent="-342900">
              <a:spcBef>
                <a:spcPct val="60000"/>
              </a:spcBef>
              <a:buFont typeface="Verdana" pitchFamily="34" charset="0"/>
              <a:buAutoNum type="arabicPeriod" startAt="15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Survey Form</a:t>
            </a:r>
          </a:p>
          <a:p>
            <a:pPr marL="342900" indent="-342900">
              <a:spcBef>
                <a:spcPct val="60000"/>
              </a:spcBef>
              <a:defRPr/>
            </a:pPr>
            <a:endParaRPr lang="en-US" sz="1200" b="1" i="1" dirty="0">
              <a:solidFill>
                <a:schemeClr val="bg1"/>
              </a:solidFill>
              <a:latin typeface="Verdana" pitchFamily="34" charset="0"/>
            </a:endParaRPr>
          </a:p>
          <a:p>
            <a:pPr marL="274320" indent="-342900">
              <a:spcBef>
                <a:spcPts val="850"/>
              </a:spcBef>
              <a:defRPr/>
            </a:pPr>
            <a:r>
              <a:rPr lang="en-US" sz="1600" b="1" i="1" dirty="0">
                <a:solidFill>
                  <a:schemeClr val="bg1"/>
                </a:solidFill>
                <a:latin typeface="Verdana" pitchFamily="34" charset="0"/>
              </a:rPr>
              <a:t>How to Use…</a:t>
            </a:r>
          </a:p>
          <a:p>
            <a:pPr marL="401638" lvl="1" indent="-111125">
              <a:spcBef>
                <a:spcPts val="85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 Printer</a:t>
            </a:r>
          </a:p>
          <a:p>
            <a:pPr marL="401638" lvl="1" indent="-111125">
              <a:spcBef>
                <a:spcPts val="85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 Scanner </a:t>
            </a:r>
          </a:p>
          <a:p>
            <a:pPr marL="401638" lvl="1" indent="-111125">
              <a:spcBef>
                <a:spcPts val="850"/>
              </a:spcBef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  Webcam</a:t>
            </a:r>
          </a:p>
        </p:txBody>
      </p:sp>
      <p:sp>
        <p:nvSpPr>
          <p:cNvPr id="10246" name="Rounded Rectangle 52"/>
          <p:cNvSpPr>
            <a:spLocks noChangeArrowheads="1"/>
          </p:cNvSpPr>
          <p:nvPr/>
        </p:nvSpPr>
        <p:spPr bwMode="auto">
          <a:xfrm>
            <a:off x="6096000" y="1219200"/>
            <a:ext cx="2613025" cy="2039938"/>
          </a:xfrm>
          <a:prstGeom prst="roundRect">
            <a:avLst>
              <a:gd name="adj" fmla="val 16667"/>
            </a:avLst>
          </a:prstGeom>
          <a:solidFill>
            <a:srgbClr val="0860A8"/>
          </a:solidFill>
          <a:ln w="31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Participants in the Course will receive all Activity Cards, to work on specific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products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that interest them,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and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to further develop their digital literacy skills.</a:t>
            </a:r>
          </a:p>
        </p:txBody>
      </p:sp>
      <p:sp>
        <p:nvSpPr>
          <p:cNvPr id="19463" name="TextBox 6"/>
          <p:cNvSpPr txBox="1">
            <a:spLocks noChangeArrowheads="1"/>
          </p:cNvSpPr>
          <p:nvPr/>
        </p:nvSpPr>
        <p:spPr bwMode="auto">
          <a:xfrm>
            <a:off x="51502" y="1412173"/>
            <a:ext cx="44767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i="1" dirty="0">
                <a:solidFill>
                  <a:schemeClr val="bg1"/>
                </a:solidFill>
                <a:latin typeface="Verdana" pitchFamily="34" charset="0"/>
              </a:rPr>
              <a:t>How to Create…</a:t>
            </a:r>
          </a:p>
        </p:txBody>
      </p:sp>
      <p:sp>
        <p:nvSpPr>
          <p:cNvPr id="10" name="Rounded Rectangle 52"/>
          <p:cNvSpPr>
            <a:spLocks noChangeArrowheads="1"/>
          </p:cNvSpPr>
          <p:nvPr/>
        </p:nvSpPr>
        <p:spPr bwMode="auto">
          <a:xfrm>
            <a:off x="6096000" y="3581400"/>
            <a:ext cx="2613025" cy="2039938"/>
          </a:xfrm>
          <a:prstGeom prst="roundRect">
            <a:avLst>
              <a:gd name="adj" fmla="val 16667"/>
            </a:avLst>
          </a:prstGeom>
          <a:solidFill>
            <a:srgbClr val="0860A8"/>
          </a:solidFill>
          <a:ln w="31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The Portfolio of Activity Cards will be expanded over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237537" cy="477838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860A8"/>
                </a:solidFill>
                <a:latin typeface="Verdana" pitchFamily="34" charset="0"/>
              </a:rPr>
              <a:t>What Intel provides… 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228600" y="838200"/>
            <a:ext cx="8305800" cy="537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31775" indent="-122238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860A8"/>
                </a:solidFill>
                <a:latin typeface="Verdana" pitchFamily="34" charset="0"/>
              </a:rPr>
              <a:t> </a:t>
            </a:r>
            <a:r>
              <a:rPr lang="en-US" b="1" dirty="0" smtClean="0">
                <a:solidFill>
                  <a:srgbClr val="0860A8"/>
                </a:solidFill>
                <a:latin typeface="Verdana" pitchFamily="34" charset="0"/>
              </a:rPr>
              <a:t>A complete Implementation Toolkit:</a:t>
            </a:r>
          </a:p>
          <a:p>
            <a:pPr>
              <a:spcBef>
                <a:spcPts val="0"/>
              </a:spcBef>
              <a:defRPr/>
            </a:pPr>
            <a:r>
              <a:rPr lang="en-US" sz="1600" b="1" dirty="0" smtClean="0">
                <a:solidFill>
                  <a:srgbClr val="0860A8"/>
                </a:solidFill>
                <a:latin typeface="Verdana" pitchFamily="34" charset="0"/>
              </a:rPr>
              <a:t> </a:t>
            </a:r>
            <a:endParaRPr lang="en-US" sz="1600" b="1" dirty="0">
              <a:solidFill>
                <a:srgbClr val="0860A8"/>
              </a:solidFill>
              <a:latin typeface="Verdana" pitchFamily="34" charset="0"/>
            </a:endParaRPr>
          </a:p>
          <a:p>
            <a:pPr marL="457200" lvl="2" indent="-225425">
              <a:spcBef>
                <a:spcPts val="0"/>
              </a:spcBef>
              <a:buSzPct val="80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860A8"/>
                </a:solidFill>
                <a:latin typeface="Verdana" pitchFamily="34" charset="0"/>
              </a:rPr>
              <a:t>Implementation Guide </a:t>
            </a:r>
            <a:r>
              <a:rPr lang="en-US" sz="1600" dirty="0" smtClean="0">
                <a:solidFill>
                  <a:srgbClr val="0860A8"/>
                </a:solidFill>
                <a:latin typeface="Verdana" pitchFamily="34" charset="0"/>
              </a:rPr>
              <a:t>with information, instructions, etc.</a:t>
            </a:r>
          </a:p>
          <a:p>
            <a:pPr marL="457200" lvl="2" indent="-225425">
              <a:spcBef>
                <a:spcPts val="0"/>
              </a:spcBef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457200" lvl="2" indent="-225425">
              <a:spcBef>
                <a:spcPts val="0"/>
              </a:spcBef>
              <a:buSzPct val="80000"/>
              <a:buFont typeface="Arial" pitchFamily="34" charset="0"/>
              <a:buChar char="•"/>
              <a:defRPr/>
            </a:pPr>
            <a:r>
              <a:rPr lang="en-US" sz="1600" b="1" dirty="0" smtClean="0">
                <a:solidFill>
                  <a:srgbClr val="0860A8"/>
                </a:solidFill>
                <a:latin typeface="Verdana" pitchFamily="34" charset="0"/>
              </a:rPr>
              <a:t>No-fee </a:t>
            </a:r>
            <a:r>
              <a:rPr lang="en-US" sz="1600" b="1" dirty="0">
                <a:solidFill>
                  <a:srgbClr val="0860A8"/>
                </a:solidFill>
                <a:latin typeface="Verdana" pitchFamily="34" charset="0"/>
              </a:rPr>
              <a:t>license to </a:t>
            </a:r>
            <a:r>
              <a:rPr lang="en-US" sz="1600" b="1" dirty="0" smtClean="0">
                <a:solidFill>
                  <a:srgbClr val="0860A8"/>
                </a:solidFill>
                <a:latin typeface="Verdana" pitchFamily="34" charset="0"/>
              </a:rPr>
              <a:t>all Course Materials: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Basic Course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Facilitation Guide</a:t>
            </a:r>
          </a:p>
          <a:p>
            <a:pPr marL="682625" lvl="3" indent="-109538">
              <a:buSzPct val="80000"/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    for Trainers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Activity Book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860A8"/>
                </a:solidFill>
                <a:latin typeface="Verdana" pitchFamily="34" charset="0"/>
              </a:rPr>
              <a:t>Intel® </a:t>
            </a: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Education Help </a:t>
            </a:r>
            <a:r>
              <a:rPr lang="en-US" sz="1400" b="1" dirty="0">
                <a:solidFill>
                  <a:srgbClr val="0860A8"/>
                </a:solidFill>
                <a:latin typeface="Verdana" pitchFamily="34" charset="0"/>
              </a:rPr>
              <a:t>Guide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860A8"/>
                </a:solidFill>
                <a:latin typeface="Verdana" pitchFamily="34" charset="0"/>
              </a:rPr>
              <a:t>Intel® PC Basics </a:t>
            </a: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/>
            </a:r>
            <a:b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</a:br>
            <a:r>
              <a:rPr lang="en-US" sz="1200" dirty="0" smtClean="0">
                <a:solidFill>
                  <a:srgbClr val="0860A8"/>
                </a:solidFill>
                <a:latin typeface="Verdana" pitchFamily="34" charset="0"/>
              </a:rPr>
              <a:t>(</a:t>
            </a:r>
            <a:r>
              <a:rPr lang="en-US" sz="1200" dirty="0">
                <a:solidFill>
                  <a:srgbClr val="0860A8"/>
                </a:solidFill>
                <a:latin typeface="Verdana" pitchFamily="34" charset="0"/>
              </a:rPr>
              <a:t>as reference guide)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rgbClr val="0860A8"/>
                </a:solidFill>
                <a:latin typeface="Verdana" pitchFamily="34" charset="0"/>
              </a:rPr>
              <a:t>Evaluation </a:t>
            </a: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Toolkit</a:t>
            </a:r>
          </a:p>
          <a:p>
            <a:pPr marL="682625" lvl="3" indent="-109538">
              <a:buSzPct val="80000"/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</a:rPr>
              <a:t>Marketing templates</a:t>
            </a: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914400" lvl="3" indent="-225425">
              <a:buSzPct val="80000"/>
              <a:buFont typeface="Arial" pitchFamily="34" charset="0"/>
              <a:buChar char="•"/>
              <a:defRPr/>
            </a:pPr>
            <a:endParaRPr lang="en-US" sz="1600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236538" lvl="1" indent="-236538">
              <a:buSzPct val="80000"/>
              <a:buFont typeface="Arial" pitchFamily="34" charset="0"/>
              <a:buChar char="•"/>
              <a:defRPr/>
            </a:pPr>
            <a:endParaRPr lang="en-US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236538" lvl="1" indent="-236538">
              <a:buSzPct val="80000"/>
              <a:buFont typeface="Arial" pitchFamily="34" charset="0"/>
              <a:buChar char="•"/>
              <a:defRPr/>
            </a:pPr>
            <a:endParaRPr lang="en-US" b="1" dirty="0" smtClean="0">
              <a:solidFill>
                <a:srgbClr val="0860A8"/>
              </a:solidFill>
              <a:latin typeface="Verdana" pitchFamily="34" charset="0"/>
            </a:endParaRPr>
          </a:p>
          <a:p>
            <a:pPr marL="292100" lvl="1" indent="-182563">
              <a:buSzPct val="80000"/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0860A8"/>
                </a:solidFill>
                <a:latin typeface="Verdana" pitchFamily="34" charset="0"/>
              </a:rPr>
              <a:t>Services of an Intel® Easy Steps Senior Trainer (ST) </a:t>
            </a:r>
            <a:r>
              <a:rPr lang="en-US" b="1" dirty="0">
                <a:solidFill>
                  <a:srgbClr val="0860A8"/>
                </a:solidFill>
                <a:latin typeface="Verdana" pitchFamily="34" charset="0"/>
              </a:rPr>
              <a:t>to conduct a </a:t>
            </a:r>
            <a:r>
              <a:rPr lang="en-US" b="1" dirty="0" smtClean="0">
                <a:solidFill>
                  <a:srgbClr val="0860A8"/>
                </a:solidFill>
                <a:latin typeface="Verdana" pitchFamily="34" charset="0"/>
              </a:rPr>
              <a:t>Train-the-Trainer for the partner organization. </a:t>
            </a:r>
            <a:endParaRPr lang="en-US" dirty="0">
              <a:solidFill>
                <a:srgbClr val="0860A8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999" y="2057400"/>
            <a:ext cx="479940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8300" y="273050"/>
            <a:ext cx="84613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Verdana" pitchFamily="34" charset="0"/>
              </a:rPr>
              <a:t>Program Advantages</a:t>
            </a:r>
          </a:p>
          <a:p>
            <a:pPr>
              <a:defRPr/>
            </a:pP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6200" y="1295400"/>
            <a:ext cx="5486400" cy="5486400"/>
          </a:xfrm>
          <a:prstGeom prst="roundRect">
            <a:avLst>
              <a:gd name="adj" fmla="val 0"/>
            </a:avLst>
          </a:prstGeom>
          <a:solidFill>
            <a:srgbClr val="0960A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04800" y="1371600"/>
            <a:ext cx="48006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Materials can be delivered in either informal or formal education settings</a:t>
            </a:r>
          </a:p>
          <a:p>
            <a:pPr marL="463550" lvl="4" indent="0">
              <a:buFontTx/>
              <a:buNone/>
              <a:defRPr/>
            </a:pPr>
            <a:r>
              <a:rPr lang="en-US" sz="1200" i="1" dirty="0">
                <a:solidFill>
                  <a:schemeClr val="bg1"/>
                </a:solidFill>
                <a:latin typeface="Verdana" pitchFamily="34" charset="0"/>
              </a:rPr>
              <a:t>Examples:</a:t>
            </a: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  Kiosks, vocation training at community center/colleges, employer training, shared access centers, etc. </a:t>
            </a:r>
            <a:endParaRPr lang="en-US" sz="1200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463550" lvl="4" indent="0">
              <a:buFontTx/>
              <a:buNone/>
              <a:defRPr/>
            </a:pPr>
            <a:endParaRPr lang="en-US" sz="1400" dirty="0">
              <a:solidFill>
                <a:schemeClr val="bg1"/>
              </a:solidFill>
              <a:latin typeface="Verdana" pitchFamily="34" charset="0"/>
            </a:endParaRPr>
          </a:p>
          <a:p>
            <a:pPr marL="236538" indent="-236538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Materials are designed to accommodate flexible implementation models</a:t>
            </a:r>
          </a:p>
          <a:p>
            <a:pPr marL="463550" lvl="4" indent="0">
              <a:buFontTx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Course, Workshops, or Self-Paced </a:t>
            </a: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Instruction</a:t>
            </a:r>
          </a:p>
          <a:p>
            <a:pPr marL="463550" lvl="4" indent="0">
              <a:buFontTx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en-US" sz="1400" dirty="0">
              <a:solidFill>
                <a:schemeClr val="bg1"/>
              </a:solidFill>
              <a:latin typeface="Verdana" pitchFamily="34" charset="0"/>
            </a:endParaRP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Materials can be customized to be locally relevant</a:t>
            </a:r>
          </a:p>
          <a:p>
            <a:pPr marL="460375" lvl="2" indent="-3175">
              <a:buFontTx/>
              <a:buNone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	</a:t>
            </a: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Activities can be modified to specific technology needs of </a:t>
            </a: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users</a:t>
            </a:r>
          </a:p>
          <a:p>
            <a:pPr marL="460375" lvl="2" indent="-65088">
              <a:buFontTx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en-US" sz="1400" dirty="0">
              <a:solidFill>
                <a:schemeClr val="bg1"/>
              </a:solidFill>
              <a:latin typeface="Verdana" pitchFamily="34" charset="0"/>
            </a:endParaRP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Easy Steps supports multiple hardware and software solutions</a:t>
            </a:r>
          </a:p>
          <a:p>
            <a:pPr marL="460375" lvl="2" indent="-231775">
              <a:buFontTx/>
              <a:buNone/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	</a:t>
            </a: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Course materials are “software neutral”; </a:t>
            </a: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Intel© Education Help </a:t>
            </a: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Guide accommodates user’s operating </a:t>
            </a: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system</a:t>
            </a:r>
          </a:p>
          <a:p>
            <a:pPr marL="460375" lvl="2" indent="-231775">
              <a:buFontTx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  <a:endParaRPr lang="en-US" sz="1400" dirty="0">
              <a:solidFill>
                <a:schemeClr val="bg1"/>
              </a:solidFill>
              <a:latin typeface="Verdana" pitchFamily="34" charset="0"/>
            </a:endParaRPr>
          </a:p>
          <a:p>
            <a:pPr marL="231775" indent="-231775">
              <a:buFont typeface="Arial" pitchFamily="34" charset="0"/>
              <a:buChar char="•"/>
              <a:defRPr/>
            </a:pP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Intel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provides the content free of charge to governments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/NGOs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and any other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partner,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who manage local implementation</a:t>
            </a:r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. </a:t>
            </a:r>
          </a:p>
          <a:p>
            <a:pPr marL="236538" indent="-236538">
              <a:buFont typeface="Arial" pitchFamily="34" charset="0"/>
              <a:buChar char="•"/>
            </a:pPr>
            <a:endParaRPr lang="en-US" sz="1400" dirty="0" smtClean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373063" y="273050"/>
            <a:ext cx="8237537" cy="477838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Verdana" pitchFamily="34" charset="0"/>
              </a:rPr>
              <a:t>Contact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525463" y="1099930"/>
            <a:ext cx="8237537" cy="431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36538" indent="-236538">
              <a:spcBef>
                <a:spcPts val="0"/>
              </a:spcBef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(name of Intel contact)</a:t>
            </a:r>
          </a:p>
          <a:p>
            <a:pPr marL="236538" indent="-236538">
              <a:spcBef>
                <a:spcPts val="0"/>
              </a:spcBef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(phone of Intel contact)</a:t>
            </a:r>
          </a:p>
          <a:p>
            <a:pPr marL="236538" indent="-236538">
              <a:spcBef>
                <a:spcPts val="0"/>
              </a:spcBef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(email of Intel contact)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intel_wht_1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9000" y="152400"/>
            <a:ext cx="159921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99" y="0"/>
            <a:ext cx="9146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44562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3200" b="1" dirty="0" smtClean="0">
                <a:solidFill>
                  <a:schemeClr val="bg1"/>
                </a:solidFill>
                <a:latin typeface="Verdana" pitchFamily="34" charset="0"/>
              </a:rPr>
              <a:t>Introducing Intel® Easy Steps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2400" y="914400"/>
            <a:ext cx="5715000" cy="5791200"/>
          </a:xfrm>
          <a:prstGeom prst="roundRect">
            <a:avLst>
              <a:gd name="adj" fmla="val 0"/>
            </a:avLst>
          </a:prstGeom>
          <a:solidFill>
            <a:srgbClr val="0960A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980094"/>
            <a:ext cx="5259387" cy="5029200"/>
          </a:xfrm>
        </p:spPr>
        <p:txBody>
          <a:bodyPr>
            <a:noAutofit/>
          </a:bodyPr>
          <a:lstStyle/>
          <a:p>
            <a:pPr marL="236538" indent="-236538">
              <a:spcBef>
                <a:spcPts val="400"/>
              </a:spcBef>
              <a:buNone/>
              <a:defRPr/>
            </a:pPr>
            <a:r>
              <a:rPr lang="en-US" sz="1200" b="1" i="1" dirty="0" smtClean="0">
                <a:solidFill>
                  <a:schemeClr val="bg1"/>
                </a:solidFill>
                <a:latin typeface="Verdana" pitchFamily="34" charset="0"/>
              </a:rPr>
              <a:t>What is it?</a:t>
            </a:r>
          </a:p>
          <a:p>
            <a:pPr marL="236538" lvl="1" indent="-236538">
              <a:spcBef>
                <a:spcPts val="400"/>
              </a:spcBef>
              <a:buNone/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	A basic technology literacy education program.</a:t>
            </a:r>
          </a:p>
          <a:p>
            <a:pPr marL="0" indent="-231775">
              <a:spcBef>
                <a:spcPts val="0"/>
              </a:spcBef>
              <a:buNone/>
              <a:defRPr/>
            </a:pPr>
            <a:endParaRPr lang="en-US" sz="1200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0" indent="-231775">
              <a:spcBef>
                <a:spcPts val="400"/>
              </a:spcBef>
              <a:buNone/>
              <a:defRPr/>
            </a:pPr>
            <a:r>
              <a:rPr lang="en-US" sz="1200" b="1" i="1" dirty="0" smtClean="0">
                <a:solidFill>
                  <a:schemeClr val="bg1"/>
                </a:solidFill>
                <a:latin typeface="Verdana" pitchFamily="34" charset="0"/>
              </a:rPr>
              <a:t>Who’s it for?</a:t>
            </a:r>
          </a:p>
          <a:p>
            <a:pPr marL="236538" lvl="1" indent="0">
              <a:spcBef>
                <a:spcPts val="400"/>
              </a:spcBef>
              <a:buNone/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Adult learners with little or no experience with computers.</a:t>
            </a:r>
          </a:p>
          <a:p>
            <a:pPr marL="0" indent="-231775">
              <a:spcBef>
                <a:spcPts val="0"/>
              </a:spcBef>
              <a:buNone/>
              <a:defRPr/>
            </a:pPr>
            <a:endParaRPr lang="en-US" sz="1200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0" indent="-231775">
              <a:spcBef>
                <a:spcPts val="400"/>
              </a:spcBef>
              <a:buNone/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Verdana" pitchFamily="34" charset="0"/>
              </a:rPr>
              <a:t>What does it teach?</a:t>
            </a:r>
          </a:p>
          <a:p>
            <a:pPr marL="236538" lvl="1" indent="0">
              <a:spcBef>
                <a:spcPts val="400"/>
              </a:spcBef>
              <a:buNone/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Participants learn the “basics” of the computer, </a:t>
            </a:r>
            <a:b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enabling them to use the computer in ways that </a:t>
            </a:r>
            <a:b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are relevant to their daily lives.</a:t>
            </a:r>
          </a:p>
          <a:p>
            <a:pPr marL="0" indent="-231775">
              <a:spcBef>
                <a:spcPts val="0"/>
              </a:spcBef>
              <a:buNone/>
              <a:defRPr/>
            </a:pPr>
            <a:endParaRPr lang="en-US" sz="1200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0" indent="-231775">
              <a:spcBef>
                <a:spcPts val="400"/>
              </a:spcBef>
              <a:buNone/>
              <a:defRPr/>
            </a:pPr>
            <a:r>
              <a:rPr lang="en-US" sz="1200" b="1" i="1" dirty="0" smtClean="0">
                <a:solidFill>
                  <a:schemeClr val="bg1"/>
                </a:solidFill>
                <a:latin typeface="Verdana" pitchFamily="34" charset="0"/>
              </a:rPr>
              <a:t>What skills will participants learn?</a:t>
            </a:r>
          </a:p>
          <a:p>
            <a:pPr marL="236538" lvl="1" indent="0">
              <a:spcBef>
                <a:spcPts val="400"/>
              </a:spcBef>
              <a:buNone/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Through active, hands-on experience, participants </a:t>
            </a:r>
            <a:b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learn to explore and use basic computer applications </a:t>
            </a:r>
            <a:b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</a:b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that are used in everyday life: </a:t>
            </a:r>
          </a:p>
          <a:p>
            <a:pPr marL="693738" lvl="6" indent="-236538"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Internet Search</a:t>
            </a:r>
          </a:p>
          <a:p>
            <a:pPr marL="693738" lvl="6" indent="-236538"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Email</a:t>
            </a:r>
          </a:p>
          <a:p>
            <a:pPr marL="693738" lvl="6" indent="-236538"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Word Processing </a:t>
            </a:r>
          </a:p>
          <a:p>
            <a:pPr marL="693738" lvl="6" indent="-236538"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Spreadsheets</a:t>
            </a:r>
          </a:p>
          <a:p>
            <a:pPr marL="693738" lvl="6" indent="-236538">
              <a:spcBef>
                <a:spcPts val="0"/>
              </a:spcBef>
              <a:buClr>
                <a:schemeClr val="bg1"/>
              </a:buClr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Multimedia</a:t>
            </a:r>
          </a:p>
          <a:p>
            <a:pPr marL="0" lvl="3" indent="-222250">
              <a:spcBef>
                <a:spcPts val="0"/>
              </a:spcBef>
              <a:buClr>
                <a:srgbClr val="0860A8"/>
              </a:buClr>
              <a:buNone/>
              <a:defRPr/>
            </a:pPr>
            <a:endParaRPr lang="en-US" sz="1200" b="1" i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0" lvl="3" indent="-222250">
              <a:spcBef>
                <a:spcPts val="400"/>
              </a:spcBef>
              <a:buClr>
                <a:srgbClr val="0860A8"/>
              </a:buClr>
              <a:buNone/>
              <a:defRPr/>
            </a:pPr>
            <a:r>
              <a:rPr lang="en-US" sz="1200" b="1" i="1" dirty="0" smtClean="0">
                <a:solidFill>
                  <a:schemeClr val="bg1"/>
                </a:solidFill>
                <a:latin typeface="Verdana" pitchFamily="34" charset="0"/>
              </a:rPr>
              <a:t>What will this enable participants to do?</a:t>
            </a:r>
          </a:p>
          <a:p>
            <a:pPr marL="236538" lvl="3" indent="0">
              <a:spcBef>
                <a:spcPts val="400"/>
              </a:spcBef>
              <a:buClr>
                <a:srgbClr val="0860A8"/>
              </a:buClr>
              <a:buNone/>
              <a:defRPr/>
            </a:pP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Communicate with friends, family and business associates though email, research and access information on the Internet, create resumes, flyers, invitations, budgets, business documents, presentations, and more. </a:t>
            </a:r>
            <a:endParaRPr lang="en-US" sz="1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381000" y="990600"/>
            <a:ext cx="8458200" cy="3708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b="1" i="1" dirty="0" smtClean="0">
                <a:solidFill>
                  <a:srgbClr val="0960A8"/>
                </a:solidFill>
                <a:latin typeface="Verdana" pitchFamily="34" charset="0"/>
              </a:rPr>
              <a:t>For countries:  Economic Competitiveness</a:t>
            </a:r>
          </a:p>
          <a:p>
            <a:pPr marL="236538" indent="-2365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Governments </a:t>
            </a:r>
            <a:r>
              <a:rPr lang="en-US" sz="1600" dirty="0">
                <a:solidFill>
                  <a:srgbClr val="0960A8"/>
                </a:solidFill>
                <a:latin typeface="Verdana" pitchFamily="34" charset="0"/>
              </a:rPr>
              <a:t>need ICT-literate labor for a competitive </a:t>
            </a: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workforce</a:t>
            </a:r>
          </a:p>
          <a:p>
            <a:pPr indent="-2206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Governments </a:t>
            </a:r>
            <a:r>
              <a:rPr lang="en-US" sz="1600" dirty="0">
                <a:solidFill>
                  <a:srgbClr val="0960A8"/>
                </a:solidFill>
                <a:latin typeface="Verdana" pitchFamily="34" charset="0"/>
              </a:rPr>
              <a:t>see job retraining as necessary in a </a:t>
            </a: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down economy</a:t>
            </a:r>
          </a:p>
          <a:p>
            <a:pPr marL="236538" indent="-2365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Many governments are </a:t>
            </a:r>
            <a:r>
              <a:rPr lang="en-US" sz="1600" dirty="0">
                <a:solidFill>
                  <a:srgbClr val="0960A8"/>
                </a:solidFill>
                <a:latin typeface="Verdana" pitchFamily="34" charset="0"/>
              </a:rPr>
              <a:t>investing in the deployment </a:t>
            </a: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of technology, making access broadly available</a:t>
            </a:r>
          </a:p>
          <a:p>
            <a:pPr>
              <a:buFont typeface="Arial" charset="0"/>
              <a:buChar char="•"/>
              <a:defRPr/>
            </a:pPr>
            <a:endParaRPr lang="en-US" sz="1400" b="1" dirty="0" smtClean="0">
              <a:solidFill>
                <a:srgbClr val="0960A8"/>
              </a:solidFill>
              <a:latin typeface="Verdana" pitchFamily="34" charset="0"/>
            </a:endParaRPr>
          </a:p>
          <a:p>
            <a:pPr>
              <a:buFont typeface="Arial" charset="0"/>
              <a:buChar char="•"/>
              <a:defRPr/>
            </a:pPr>
            <a:endParaRPr lang="en-US" sz="1400" b="1" dirty="0">
              <a:solidFill>
                <a:srgbClr val="0960A8"/>
              </a:solidFill>
              <a:latin typeface="Verdana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en-US" b="1" i="1" dirty="0" smtClean="0">
                <a:solidFill>
                  <a:srgbClr val="0960A8"/>
                </a:solidFill>
                <a:latin typeface="Verdana" pitchFamily="34" charset="0"/>
              </a:rPr>
              <a:t>For Participants: Personal and Professional Development </a:t>
            </a:r>
          </a:p>
          <a:p>
            <a:pPr marL="236538" indent="-2365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Opportunity to improve skills, enhance employment opportunities.</a:t>
            </a:r>
          </a:p>
          <a:p>
            <a:pPr marL="236538" indent="-119063"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		</a:t>
            </a:r>
            <a:r>
              <a:rPr lang="en-US" sz="1400" i="1" dirty="0" smtClean="0">
                <a:solidFill>
                  <a:srgbClr val="0960A8"/>
                </a:solidFill>
                <a:latin typeface="Verdana" pitchFamily="34" charset="0"/>
              </a:rPr>
              <a:t>“…in the future, 85% of jobs will require ICT skills” </a:t>
            </a:r>
          </a:p>
          <a:p>
            <a:pPr marL="574675" lvl="1" indent="-117475">
              <a:defRPr/>
            </a:pPr>
            <a:r>
              <a:rPr lang="en-US" sz="1200" i="1" dirty="0" smtClean="0">
                <a:solidFill>
                  <a:srgbClr val="0960A8"/>
                </a:solidFill>
                <a:latin typeface="Verdana" pitchFamily="34" charset="0"/>
              </a:rPr>
              <a:t>					                - UK Confederation of British Industry study</a:t>
            </a:r>
          </a:p>
          <a:p>
            <a:pPr marL="236538" indent="-236538">
              <a:lnSpc>
                <a:spcPct val="150000"/>
              </a:lnSpc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rgbClr val="0960A8"/>
                </a:solidFill>
                <a:latin typeface="Verdana" pitchFamily="34" charset="0"/>
              </a:rPr>
              <a:t>Ability to take advantage of technology for personal use.</a:t>
            </a:r>
            <a:endParaRPr lang="en-US" sz="2000" dirty="0">
              <a:solidFill>
                <a:srgbClr val="0960A8"/>
              </a:solidFill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68300" y="273050"/>
            <a:ext cx="8461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0860A8"/>
                </a:solidFill>
                <a:latin typeface="Verdana" pitchFamily="34" charset="0"/>
              </a:rPr>
              <a:t>Why </a:t>
            </a:r>
            <a:r>
              <a:rPr lang="en-US" sz="3200" b="1" dirty="0" smtClean="0">
                <a:solidFill>
                  <a:srgbClr val="0860A8"/>
                </a:solidFill>
                <a:latin typeface="Verdana" pitchFamily="34" charset="0"/>
              </a:rPr>
              <a:t>is this program important?</a:t>
            </a:r>
            <a:endParaRPr lang="en-US" sz="3200" b="1" dirty="0">
              <a:solidFill>
                <a:srgbClr val="0860A8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" y="4953000"/>
            <a:ext cx="8610600" cy="14478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i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Intel® Easy Steps provides adult learners the </a:t>
            </a:r>
            <a:br>
              <a:rPr lang="en-US" altLang="ko-KR" b="1" i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</a:br>
            <a:r>
              <a:rPr lang="en-US" altLang="ko-KR" b="1" i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opportunity for enhanced social and economic </a:t>
            </a:r>
            <a:br>
              <a:rPr lang="en-US" altLang="ko-KR" b="1" i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</a:br>
            <a:r>
              <a:rPr lang="en-US" altLang="ko-KR" b="1" i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self-sufficiency through digital literacy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4800" y="273050"/>
            <a:ext cx="84613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rgbClr val="0860A8"/>
                </a:solidFill>
                <a:latin typeface="Verdana" pitchFamily="34" charset="0"/>
              </a:rPr>
              <a:t>Intel® Easy Steps training is…</a:t>
            </a:r>
            <a:endParaRPr lang="en-US" sz="3200" b="1" dirty="0">
              <a:solidFill>
                <a:srgbClr val="0860A8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0" y="914400"/>
            <a:ext cx="5867400" cy="5943600"/>
          </a:xfrm>
          <a:prstGeom prst="roundRect">
            <a:avLst>
              <a:gd name="adj" fmla="val 0"/>
            </a:avLst>
          </a:prstGeom>
          <a:solidFill>
            <a:srgbClr val="0960A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04800" y="990600"/>
            <a:ext cx="556260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Research-based</a:t>
            </a:r>
          </a:p>
          <a:p>
            <a:pPr indent="-236538"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  <a:p>
            <a:pPr marL="236538" indent="-236538"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Practical and relevant for adults</a:t>
            </a:r>
            <a:b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</a:b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 with no prior computer experience</a:t>
            </a:r>
          </a:p>
          <a:p>
            <a:pPr indent="-234950">
              <a:buFont typeface="Arial" pitchFamily="34" charset="0"/>
              <a:buChar char="•"/>
            </a:pPr>
            <a:endParaRPr lang="en-US" altLang="ko-KR" sz="1600" b="1" dirty="0" smtClean="0">
              <a:solidFill>
                <a:schemeClr val="bg1"/>
              </a:solidFill>
              <a:latin typeface="Verdana" pitchFamily="34" charset="0"/>
              <a:ea typeface="굴림" charset="-127"/>
            </a:endParaRPr>
          </a:p>
          <a:p>
            <a:pPr marL="231775" indent="-231775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Flexible; can be delivered:</a:t>
            </a:r>
          </a:p>
          <a:p>
            <a:pPr marL="693738" lvl="2" indent="-295275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In a variety of implementation </a:t>
            </a:r>
            <a:b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</a:br>
            <a:r>
              <a:rPr lang="en-US" altLang="ko-KR" sz="1600" b="1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models</a:t>
            </a:r>
          </a:p>
          <a:p>
            <a:pPr marL="1023938" lvl="3" indent="-109538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ko-KR" sz="1400" dirty="0" smtClean="0">
                <a:solidFill>
                  <a:schemeClr val="bg1"/>
                </a:solidFill>
                <a:latin typeface="Verdana" pitchFamily="34" charset="0"/>
                <a:ea typeface="굴림" charset="-127"/>
              </a:rPr>
              <a:t>Facilitated course, workshop, or self-instruction</a:t>
            </a:r>
          </a:p>
          <a:p>
            <a:pPr marL="693738" lvl="2" indent="-236538">
              <a:spcBef>
                <a:spcPts val="600"/>
              </a:spcBef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Verdana" pitchFamily="34" charset="0"/>
              </a:rPr>
              <a:t>In either informal or formal education settings </a:t>
            </a:r>
          </a:p>
          <a:p>
            <a:pPr marL="1023938" lvl="3" indent="-109538">
              <a:spcBef>
                <a:spcPts val="600"/>
              </a:spcBef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bg1"/>
                </a:solidFill>
                <a:latin typeface="Verdana" pitchFamily="34" charset="0"/>
              </a:rPr>
              <a:t>Employer training, kiosks, vocation training at community center/colleges, shared access centers, etc).</a:t>
            </a:r>
          </a:p>
          <a:p>
            <a:pPr indent="-234950">
              <a:buFont typeface="Arial" pitchFamily="34" charset="0"/>
              <a:buChar char="•"/>
            </a:pPr>
            <a:endParaRPr lang="en-US" sz="1600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231775" indent="-231775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Verdana" pitchFamily="34" charset="0"/>
              </a:rPr>
              <a:t>Supported in multiple hardware and software solutions. </a:t>
            </a:r>
          </a:p>
          <a:p>
            <a:pPr indent="-234950">
              <a:buFont typeface="Arial" pitchFamily="34" charset="0"/>
              <a:buChar char="•"/>
            </a:pPr>
            <a:endParaRPr lang="en-US" sz="1600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234950" indent="-234950"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bg1"/>
                </a:solidFill>
                <a:latin typeface="Verdana" pitchFamily="34" charset="0"/>
              </a:rPr>
              <a:t>Provided free of charge by Intel to governments and NGOs who manage local implementation.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5461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  <a:r>
              <a:rPr lang="en-US" sz="32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2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8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PROGRAM OFFERINGS</a:t>
            </a:r>
            <a:r>
              <a:rPr lang="en-US" sz="3200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200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3200" dirty="0">
              <a:solidFill>
                <a:srgbClr val="0960A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066800"/>
            <a:ext cx="9144000" cy="5791200"/>
          </a:xfrm>
          <a:prstGeom prst="rect">
            <a:avLst/>
          </a:prstGeom>
          <a:solidFill>
            <a:srgbClr val="09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33400" y="24771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Basic Course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33400" y="36963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Workshop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33400" y="49155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Activity Cards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971800" y="2477101"/>
            <a:ext cx="29718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Facilitated Course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(3 versions available; 10, 14, or  20 hrs) providing  </a:t>
            </a:r>
            <a:r>
              <a:rPr lang="en-US" sz="1000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introduction to </a:t>
            </a: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multiple key technology </a:t>
            </a:r>
            <a:r>
              <a:rPr lang="en-US" sz="10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areas*</a:t>
            </a:r>
            <a:endParaRPr lang="en-US" sz="1000" b="1" dirty="0">
              <a:solidFill>
                <a:srgbClr val="0960A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971800" y="3696301"/>
            <a:ext cx="29718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Facilitated Workshop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(2-4 hours)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Providing introduction to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 selected key technology </a:t>
            </a:r>
            <a:r>
              <a:rPr lang="en-US" sz="1000" b="1" dirty="0" smtClean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area*</a:t>
            </a:r>
            <a:endParaRPr lang="en-US" sz="1000" b="1" dirty="0">
              <a:solidFill>
                <a:srgbClr val="0960A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971800" y="4915501"/>
            <a:ext cx="2971800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Self-instruction Materials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000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for how to create useful products or complete tasks </a:t>
            </a:r>
            <a:r>
              <a:rPr lang="en-US" sz="1000" b="1" dirty="0">
                <a:solidFill>
                  <a:srgbClr val="09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using key technology applications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019800" y="36963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Train groups of people </a:t>
            </a: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(employees, clients, customers, etc ) in a selected technology </a:t>
            </a:r>
            <a:r>
              <a:rPr lang="en-US" sz="1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area*</a:t>
            </a:r>
            <a:endParaRPr lang="en-US" sz="1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019800" y="49155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Provide materials to individuals </a:t>
            </a: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(employees, clients, etc)  so they can learn to produce products or complete tasks at their own pace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019800" y="2477101"/>
            <a:ext cx="2362200" cy="91440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Train groups of people </a:t>
            </a:r>
            <a:r>
              <a:rPr lang="en-US" sz="1000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(employees, clients, customers, etc)  in multiple </a:t>
            </a:r>
            <a:r>
              <a:rPr lang="en-US" sz="1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technologies*</a:t>
            </a:r>
            <a:endParaRPr lang="en-US" sz="1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33400" y="1638901"/>
            <a:ext cx="2362200" cy="4572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Offering</a:t>
            </a:r>
            <a:endParaRPr lang="en-US" sz="1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971800" y="1638901"/>
            <a:ext cx="2971800" cy="4572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What It Is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19800" y="1638901"/>
            <a:ext cx="2362200" cy="4572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Typical Use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3095" y="6078379"/>
            <a:ext cx="68381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  <a:latin typeface="Verdana" pitchFamily="34" charset="0"/>
              </a:rPr>
              <a:t>* Technology areas:  Word Processing, Spreadsheets, Multimedia, Internet &amp; Email</a:t>
            </a:r>
            <a:endParaRPr lang="en-US" sz="1000" b="1" dirty="0">
              <a:solidFill>
                <a:schemeClr val="bg1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0" y="1066800"/>
            <a:ext cx="9144000" cy="5791200"/>
          </a:xfrm>
          <a:prstGeom prst="rect">
            <a:avLst/>
          </a:prstGeom>
          <a:solidFill>
            <a:srgbClr val="09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228600" y="1447800"/>
            <a:ext cx="2843212" cy="3048000"/>
            <a:chOff x="228600" y="1447800"/>
            <a:chExt cx="2843212" cy="3048000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228600" y="1447800"/>
              <a:ext cx="2843212" cy="30480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008DA8"/>
                  </a:solidFill>
                  <a:latin typeface="Verdana" pitchFamily="34" charset="0"/>
                </a:rPr>
                <a:t>10 hour </a:t>
              </a:r>
              <a:r>
                <a:rPr lang="en-US" sz="1600" b="1" dirty="0" smtClean="0">
                  <a:solidFill>
                    <a:srgbClr val="008DA8"/>
                  </a:solidFill>
                  <a:latin typeface="Verdana" pitchFamily="34" charset="0"/>
                </a:rPr>
                <a:t>version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b="1" dirty="0">
                <a:solidFill>
                  <a:srgbClr val="0960A8"/>
                </a:solidFill>
                <a:latin typeface="Verdana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lang="en-US" sz="1200" dirty="0">
                <a:latin typeface="Verdana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lang="en-US" sz="1200" dirty="0">
                <a:latin typeface="Verdana" pitchFamily="34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 bwMode="auto">
            <a:xfrm>
              <a:off x="381000" y="1981200"/>
              <a:ext cx="25908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Introduction to Computers (1 hr)</a:t>
              </a:r>
            </a:p>
          </p:txBody>
        </p:sp>
        <p:sp>
          <p:nvSpPr>
            <p:cNvPr id="10" name="Rounded Rectangle 9"/>
            <p:cNvSpPr/>
            <p:nvPr/>
          </p:nvSpPr>
          <p:spPr bwMode="auto">
            <a:xfrm>
              <a:off x="381000" y="2286000"/>
              <a:ext cx="25908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Introduction to </a:t>
              </a:r>
              <a:r>
                <a:rPr lang="en-US" sz="900" b="1" dirty="0" smtClean="0">
                  <a:solidFill>
                    <a:srgbClr val="0960A8"/>
                  </a:solidFill>
                  <a:latin typeface="Verdana" pitchFamily="34" charset="0"/>
                </a:rPr>
                <a:t>Operating Systems (1 </a:t>
              </a: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hr)</a:t>
              </a:r>
            </a:p>
          </p:txBody>
        </p:sp>
        <p:sp>
          <p:nvSpPr>
            <p:cNvPr id="11" name="Rounded Rectangle 10"/>
            <p:cNvSpPr/>
            <p:nvPr/>
          </p:nvSpPr>
          <p:spPr bwMode="auto">
            <a:xfrm>
              <a:off x="381000" y="2590800"/>
              <a:ext cx="12954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Word Processing (2 hrs)</a:t>
              </a: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381000" y="2895600"/>
              <a:ext cx="12954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Spreadsheets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(2 hrs)</a:t>
              </a:r>
            </a:p>
          </p:txBody>
        </p:sp>
        <p:sp>
          <p:nvSpPr>
            <p:cNvPr id="13" name="Rounded Rectangle 12"/>
            <p:cNvSpPr/>
            <p:nvPr/>
          </p:nvSpPr>
          <p:spPr bwMode="auto">
            <a:xfrm>
              <a:off x="381000" y="3200400"/>
              <a:ext cx="12954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Multimedia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(2 hrs)</a:t>
              </a:r>
            </a:p>
          </p:txBody>
        </p:sp>
        <p:sp>
          <p:nvSpPr>
            <p:cNvPr id="14" name="Rounded Rectangle 13"/>
            <p:cNvSpPr/>
            <p:nvPr/>
          </p:nvSpPr>
          <p:spPr bwMode="auto">
            <a:xfrm>
              <a:off x="381000" y="3505200"/>
              <a:ext cx="2590800" cy="304800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Introduction to Internet and Email (2 hrs)</a:t>
              </a: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381000" y="3810000"/>
              <a:ext cx="2590800" cy="304800"/>
            </a:xfrm>
            <a:prstGeom prst="roundRect">
              <a:avLst/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solidFill>
                    <a:srgbClr val="0960A8"/>
                  </a:solidFill>
                  <a:latin typeface="Verdana" pitchFamily="34" charset="0"/>
                </a:rPr>
                <a:t>Supplemented by take-home activities (Self-Instruction)</a:t>
              </a:r>
            </a:p>
          </p:txBody>
        </p:sp>
        <p:sp>
          <p:nvSpPr>
            <p:cNvPr id="16" name="Rounded Rectangle 15"/>
            <p:cNvSpPr/>
            <p:nvPr/>
          </p:nvSpPr>
          <p:spPr bwMode="auto">
            <a:xfrm>
              <a:off x="1676400" y="2590800"/>
              <a:ext cx="1295400" cy="914400"/>
            </a:xfrm>
            <a:prstGeom prst="roundRect">
              <a:avLst/>
            </a:prstGeom>
            <a:solidFill>
              <a:srgbClr val="008DA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en-US" sz="900" b="1" dirty="0">
                  <a:solidFill>
                    <a:schemeClr val="bg1"/>
                  </a:solidFill>
                  <a:latin typeface="Verdana" pitchFamily="34" charset="0"/>
                </a:rPr>
                <a:t> Exploration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Char char="-"/>
                <a:defRPr/>
              </a:pPr>
              <a:r>
                <a:rPr lang="en-US" sz="900" b="1" dirty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en-US" sz="900" b="1" dirty="0">
                  <a:solidFill>
                    <a:srgbClr val="FFC000"/>
                  </a:solidFill>
                  <a:latin typeface="Verdana" pitchFamily="34" charset="0"/>
                </a:rPr>
                <a:t>1</a:t>
              </a:r>
              <a:r>
                <a:rPr lang="en-US" sz="900" b="1" dirty="0">
                  <a:solidFill>
                    <a:schemeClr val="bg1"/>
                  </a:solidFill>
                  <a:latin typeface="Verdana" pitchFamily="34" charset="0"/>
                </a:rPr>
                <a:t> Guided Practice activity per technology area</a:t>
              </a:r>
            </a:p>
          </p:txBody>
        </p:sp>
      </p:grpSp>
      <p:sp>
        <p:nvSpPr>
          <p:cNvPr id="7" name="Rounded Rectangle 6"/>
          <p:cNvSpPr/>
          <p:nvPr/>
        </p:nvSpPr>
        <p:spPr bwMode="auto">
          <a:xfrm>
            <a:off x="3155732" y="1447800"/>
            <a:ext cx="2843212" cy="3581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8DA8"/>
                </a:solidFill>
                <a:latin typeface="Verdana" pitchFamily="34" charset="0"/>
              </a:rPr>
              <a:t>14 hour version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3255744" y="1981200"/>
            <a:ext cx="2590800" cy="304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Computers (1 hr)</a:t>
            </a:r>
          </a:p>
        </p:txBody>
      </p:sp>
      <p:sp>
        <p:nvSpPr>
          <p:cNvPr id="34" name="Rounded Rectangle 33"/>
          <p:cNvSpPr/>
          <p:nvPr/>
        </p:nvSpPr>
        <p:spPr bwMode="auto">
          <a:xfrm>
            <a:off x="3255744" y="2286000"/>
            <a:ext cx="2590800" cy="304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</a:t>
            </a:r>
            <a:r>
              <a:rPr lang="en-US" sz="900" b="1" dirty="0" smtClean="0">
                <a:solidFill>
                  <a:srgbClr val="0960A8"/>
                </a:solidFill>
                <a:latin typeface="Verdana" pitchFamily="34" charset="0"/>
              </a:rPr>
              <a:t>Operating Systems (1 </a:t>
            </a: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hr)</a:t>
            </a:r>
          </a:p>
        </p:txBody>
      </p:sp>
      <p:sp>
        <p:nvSpPr>
          <p:cNvPr id="35" name="Rounded Rectangle 34"/>
          <p:cNvSpPr/>
          <p:nvPr/>
        </p:nvSpPr>
        <p:spPr bwMode="auto">
          <a:xfrm>
            <a:off x="3255744" y="2590800"/>
            <a:ext cx="12954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Word Processing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(3 hrs)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3255744" y="3962400"/>
            <a:ext cx="2590800" cy="3810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Internet and Email (3 hrs)</a:t>
            </a:r>
          </a:p>
        </p:txBody>
      </p:sp>
      <p:sp>
        <p:nvSpPr>
          <p:cNvPr id="39" name="Rounded Rectangle 38"/>
          <p:cNvSpPr/>
          <p:nvPr/>
        </p:nvSpPr>
        <p:spPr bwMode="auto">
          <a:xfrm>
            <a:off x="3255744" y="4343400"/>
            <a:ext cx="2590800" cy="304800"/>
          </a:xfrm>
          <a:prstGeom prst="round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Supplemented by take-home activities (Self-Instruction)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4551144" y="2590800"/>
            <a:ext cx="1295400" cy="1371600"/>
          </a:xfrm>
          <a:prstGeom prst="roundRect">
            <a:avLst/>
          </a:prstGeom>
          <a:solidFill>
            <a:srgbClr val="008D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Exploration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US" sz="900" b="1" dirty="0">
                <a:solidFill>
                  <a:srgbClr val="FFC000"/>
                </a:solidFill>
                <a:latin typeface="Verdana" pitchFamily="34" charset="0"/>
              </a:rPr>
              <a:t>2</a:t>
            </a: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Guided Practice activities per technology area</a:t>
            </a:r>
          </a:p>
        </p:txBody>
      </p:sp>
      <p:sp>
        <p:nvSpPr>
          <p:cNvPr id="41" name="Rounded Rectangle 40"/>
          <p:cNvSpPr/>
          <p:nvPr/>
        </p:nvSpPr>
        <p:spPr bwMode="auto">
          <a:xfrm>
            <a:off x="3255744" y="3048000"/>
            <a:ext cx="12954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Spreadsheets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(3 hrs)</a:t>
            </a:r>
          </a:p>
        </p:txBody>
      </p:sp>
      <p:sp>
        <p:nvSpPr>
          <p:cNvPr id="50" name="Rounded Rectangle 49"/>
          <p:cNvSpPr/>
          <p:nvPr/>
        </p:nvSpPr>
        <p:spPr bwMode="auto">
          <a:xfrm>
            <a:off x="3255744" y="3505200"/>
            <a:ext cx="1295400" cy="457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Multimedia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(3 hrs)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096000" y="1447800"/>
            <a:ext cx="2843212" cy="4191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8DA8"/>
                </a:solidFill>
                <a:latin typeface="Verdana" pitchFamily="34" charset="0"/>
              </a:rPr>
              <a:t>20 hour version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6172200" y="1981200"/>
            <a:ext cx="2590800" cy="304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Computers (1 hr)</a:t>
            </a:r>
          </a:p>
        </p:txBody>
      </p:sp>
      <p:sp>
        <p:nvSpPr>
          <p:cNvPr id="26" name="Rounded Rectangle 25"/>
          <p:cNvSpPr/>
          <p:nvPr/>
        </p:nvSpPr>
        <p:spPr bwMode="auto">
          <a:xfrm>
            <a:off x="6172200" y="2286000"/>
            <a:ext cx="2590800" cy="304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</a:t>
            </a:r>
            <a:r>
              <a:rPr lang="en-US" sz="900" b="1" dirty="0" smtClean="0">
                <a:solidFill>
                  <a:srgbClr val="0960A8"/>
                </a:solidFill>
                <a:latin typeface="Verdana" pitchFamily="34" charset="0"/>
              </a:rPr>
              <a:t>Operating Systems (1 </a:t>
            </a: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hr)</a:t>
            </a:r>
          </a:p>
        </p:txBody>
      </p:sp>
      <p:sp>
        <p:nvSpPr>
          <p:cNvPr id="27" name="Rounded Rectangle 26"/>
          <p:cNvSpPr/>
          <p:nvPr/>
        </p:nvSpPr>
        <p:spPr bwMode="auto">
          <a:xfrm>
            <a:off x="6172200" y="2590800"/>
            <a:ext cx="1295400" cy="609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Word Processing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(4 hrs)</a:t>
            </a:r>
          </a:p>
        </p:txBody>
      </p:sp>
      <p:sp>
        <p:nvSpPr>
          <p:cNvPr id="30" name="Rounded Rectangle 29"/>
          <p:cNvSpPr/>
          <p:nvPr/>
        </p:nvSpPr>
        <p:spPr bwMode="auto">
          <a:xfrm>
            <a:off x="6172200" y="4419600"/>
            <a:ext cx="2590800" cy="3810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Introduction to Internet and Email (3 hrs)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6172200" y="4800600"/>
            <a:ext cx="2590800" cy="457200"/>
          </a:xfrm>
          <a:prstGeom prst="roundRect">
            <a:avLst/>
          </a:prstGeom>
          <a:solidFill>
            <a:srgbClr val="096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Final Project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incorporating multiple technologies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(3 hrs)</a:t>
            </a:r>
          </a:p>
        </p:txBody>
      </p:sp>
      <p:sp>
        <p:nvSpPr>
          <p:cNvPr id="32" name="Rounded Rectangle 31"/>
          <p:cNvSpPr/>
          <p:nvPr/>
        </p:nvSpPr>
        <p:spPr bwMode="auto">
          <a:xfrm>
            <a:off x="7467600" y="2590800"/>
            <a:ext cx="1295400" cy="1828800"/>
          </a:xfrm>
          <a:prstGeom prst="roundRect">
            <a:avLst/>
          </a:prstGeom>
          <a:solidFill>
            <a:srgbClr val="008D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Exploration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US" sz="900" b="1" dirty="0">
                <a:solidFill>
                  <a:srgbClr val="FFC000"/>
                </a:solidFill>
                <a:latin typeface="Verdana" pitchFamily="34" charset="0"/>
              </a:rPr>
              <a:t>3</a:t>
            </a:r>
            <a:r>
              <a:rPr lang="en-US" sz="900" b="1" dirty="0">
                <a:solidFill>
                  <a:schemeClr val="bg1"/>
                </a:solidFill>
                <a:latin typeface="Verdana" pitchFamily="34" charset="0"/>
              </a:rPr>
              <a:t> Guided Practice activities per technology area</a:t>
            </a:r>
          </a:p>
        </p:txBody>
      </p:sp>
      <p:sp>
        <p:nvSpPr>
          <p:cNvPr id="51" name="Rounded Rectangle 50"/>
          <p:cNvSpPr/>
          <p:nvPr/>
        </p:nvSpPr>
        <p:spPr bwMode="auto">
          <a:xfrm>
            <a:off x="6172200" y="3200400"/>
            <a:ext cx="1295400" cy="609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Spreadsheets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(4 hrs)</a:t>
            </a:r>
          </a:p>
        </p:txBody>
      </p:sp>
      <p:sp>
        <p:nvSpPr>
          <p:cNvPr id="52" name="Rounded Rectangle 51"/>
          <p:cNvSpPr/>
          <p:nvPr/>
        </p:nvSpPr>
        <p:spPr bwMode="auto">
          <a:xfrm>
            <a:off x="6172200" y="3810000"/>
            <a:ext cx="1295400" cy="6096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Multimedia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960A8"/>
                </a:solidFill>
                <a:latin typeface="Verdana" pitchFamily="34" charset="0"/>
              </a:rPr>
              <a:t>(4 hrs)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304800" y="5334000"/>
            <a:ext cx="8610600" cy="6096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Supported by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Activity Cards</a:t>
            </a:r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Intel© Education </a:t>
            </a:r>
            <a:r>
              <a:rPr lang="en-US" sz="1400" b="1" smtClean="0">
                <a:solidFill>
                  <a:schemeClr val="bg1"/>
                </a:solidFill>
                <a:latin typeface="Verdana" pitchFamily="34" charset="0"/>
              </a:rPr>
              <a:t>Help </a:t>
            </a:r>
            <a:r>
              <a:rPr lang="en-US" sz="1400" b="1" smtClean="0">
                <a:solidFill>
                  <a:schemeClr val="bg1"/>
                </a:solidFill>
                <a:latin typeface="Verdana" pitchFamily="34" charset="0"/>
              </a:rPr>
              <a:t>Guide*</a:t>
            </a:r>
            <a:r>
              <a:rPr lang="en-US" sz="1400" smtClean="0">
                <a:solidFill>
                  <a:schemeClr val="bg1"/>
                </a:solidFill>
                <a:latin typeface="Verdana" pitchFamily="34" charset="0"/>
              </a:rPr>
              <a:t>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Intel© PC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Basics</a:t>
            </a:r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1600200" y="5943600"/>
            <a:ext cx="647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chemeClr val="bg1"/>
                </a:solidFill>
              </a:rPr>
              <a:t>Model is </a:t>
            </a:r>
            <a:r>
              <a:rPr lang="en-US" sz="1400" b="1" i="1" dirty="0">
                <a:solidFill>
                  <a:schemeClr val="bg1"/>
                </a:solidFill>
              </a:rPr>
              <a:t>flexible</a:t>
            </a:r>
            <a:r>
              <a:rPr lang="en-US" sz="1400" b="1" dirty="0">
                <a:solidFill>
                  <a:schemeClr val="bg1"/>
                </a:solidFill>
              </a:rPr>
              <a:t> and </a:t>
            </a:r>
            <a:r>
              <a:rPr lang="en-US" sz="1400" b="1" i="1" dirty="0">
                <a:solidFill>
                  <a:schemeClr val="bg1"/>
                </a:solidFill>
              </a:rPr>
              <a:t>expandable</a:t>
            </a:r>
            <a:r>
              <a:rPr lang="en-US" sz="1400" b="1" dirty="0">
                <a:solidFill>
                  <a:schemeClr val="bg1"/>
                </a:solidFill>
              </a:rPr>
              <a:t> by adding or switching Activity </a:t>
            </a:r>
            <a:r>
              <a:rPr lang="en-US" sz="1400" b="1" dirty="0" smtClean="0">
                <a:solidFill>
                  <a:schemeClr val="bg1"/>
                </a:solidFill>
              </a:rPr>
              <a:t>Cards to </a:t>
            </a:r>
            <a:r>
              <a:rPr lang="en-US" sz="1400" b="1" dirty="0">
                <a:solidFill>
                  <a:schemeClr val="bg1"/>
                </a:solidFill>
              </a:rPr>
              <a:t>accommodate needs of </a:t>
            </a:r>
            <a:r>
              <a:rPr lang="en-US" sz="1400" b="1" dirty="0" smtClean="0">
                <a:solidFill>
                  <a:schemeClr val="bg1"/>
                </a:solidFill>
              </a:rPr>
              <a:t>Users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3400" y="228600"/>
            <a:ext cx="838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0960A8"/>
                </a:solidFill>
                <a:latin typeface="Verdana" pitchFamily="34" charset="0"/>
              </a:rPr>
              <a:t>Intel® Easy Steps</a:t>
            </a:r>
          </a:p>
          <a:p>
            <a:pPr algn="ctr"/>
            <a:r>
              <a:rPr lang="en-US" sz="2800" b="1" dirty="0" smtClean="0">
                <a:solidFill>
                  <a:srgbClr val="0960A8"/>
                </a:solidFill>
                <a:latin typeface="Verdana" pitchFamily="34" charset="0"/>
              </a:rPr>
              <a:t>BASIC COURSE</a:t>
            </a:r>
          </a:p>
        </p:txBody>
      </p:sp>
      <p:sp>
        <p:nvSpPr>
          <p:cNvPr id="15391" name="TextBox 35"/>
          <p:cNvSpPr txBox="1">
            <a:spLocks noChangeArrowheads="1"/>
          </p:cNvSpPr>
          <p:nvPr/>
        </p:nvSpPr>
        <p:spPr bwMode="auto">
          <a:xfrm>
            <a:off x="381000" y="1063625"/>
            <a:ext cx="8458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Facilitated Course covering introduction to key technology areas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81000" y="6477000"/>
            <a:ext cx="38862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bg1"/>
                </a:solidFill>
              </a:rPr>
              <a:t> *  </a:t>
            </a:r>
            <a:r>
              <a:rPr lang="en-US" sz="1000" smtClean="0">
                <a:solidFill>
                  <a:schemeClr val="bg1"/>
                </a:solidFill>
                <a:hlinkClick r:id="rId3"/>
              </a:rPr>
              <a:t>http</a:t>
            </a:r>
            <a:r>
              <a:rPr lang="en-US" sz="1000" smtClean="0">
                <a:solidFill>
                  <a:schemeClr val="bg1"/>
                </a:solidFill>
                <a:hlinkClick r:id="rId3"/>
              </a:rPr>
              <a:t>://</a:t>
            </a:r>
            <a:r>
              <a:rPr lang="en-US" sz="1000" smtClean="0">
                <a:solidFill>
                  <a:schemeClr val="bg1"/>
                </a:solidFill>
                <a:hlinkClick r:id="rId3"/>
              </a:rPr>
              <a:t>www.intel.com/education/helpguide/index.htm</a:t>
            </a:r>
            <a:endParaRPr lang="en-US" sz="1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39700" y="1066800"/>
            <a:ext cx="4737100" cy="5486400"/>
          </a:xfrm>
          <a:prstGeom prst="roundRect">
            <a:avLst>
              <a:gd name="adj" fmla="val 0"/>
            </a:avLst>
          </a:prstGeom>
          <a:solidFill>
            <a:srgbClr val="0960A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49263" y="273050"/>
            <a:ext cx="8237537" cy="668338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960A8"/>
                </a:solidFill>
                <a:latin typeface="Verdana" pitchFamily="34" charset="0"/>
              </a:rPr>
              <a:t>Design of Basic Course sessions…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4038600" cy="43434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  <a:defRPr/>
            </a:pPr>
            <a:r>
              <a:rPr lang="en-US" sz="1800" b="1" dirty="0" smtClean="0">
                <a:solidFill>
                  <a:schemeClr val="bg1"/>
                </a:solidFill>
                <a:latin typeface="Verdana" pitchFamily="34" charset="0"/>
              </a:rPr>
              <a:t>Within each technology area:</a:t>
            </a:r>
          </a:p>
          <a:p>
            <a:pPr marL="0" indent="0" eaLnBrk="1" hangingPunct="1">
              <a:buNone/>
              <a:defRPr/>
            </a:pPr>
            <a:endParaRPr lang="en-US" sz="800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112713" lvl="1" indent="-112713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Session begins with a technology introduction and hands-on “exploration”</a:t>
            </a:r>
          </a:p>
          <a:p>
            <a:pPr marL="0" lvl="1" indent="-234950">
              <a:spcBef>
                <a:spcPts val="0"/>
              </a:spcBef>
              <a:buFont typeface="Arial" pitchFamily="34" charset="0"/>
              <a:buChar char="•"/>
              <a:defRPr/>
            </a:pPr>
            <a:endParaRPr lang="en-US" sz="1600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112713" lvl="1" indent="-112713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Participants engage in a guided practice using the technology</a:t>
            </a:r>
          </a:p>
          <a:p>
            <a:pPr marL="0" lvl="1" indent="-234950">
              <a:spcBef>
                <a:spcPts val="0"/>
              </a:spcBef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 </a:t>
            </a:r>
          </a:p>
          <a:p>
            <a:pPr marL="112713" lvl="1" indent="-112713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Participants complete at least </a:t>
            </a:r>
            <a:r>
              <a:rPr lang="en-US" sz="1600" i="1" dirty="0" smtClean="0">
                <a:solidFill>
                  <a:schemeClr val="bg1"/>
                </a:solidFill>
                <a:latin typeface="Verdana" pitchFamily="34" charset="0"/>
              </a:rPr>
              <a:t>one</a:t>
            </a: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 relevant activity (resume, flyer, budget, etc)</a:t>
            </a:r>
          </a:p>
          <a:p>
            <a:pPr marL="0" lvl="1" indent="-234950">
              <a:spcBef>
                <a:spcPts val="0"/>
              </a:spcBef>
              <a:buFont typeface="Arial" pitchFamily="34" charset="0"/>
              <a:buChar char="•"/>
              <a:defRPr/>
            </a:pPr>
            <a:endParaRPr lang="en-US" sz="1600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112713" lvl="1" indent="-112713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Participants share their work and discuss how the technology can be used in other ways</a:t>
            </a:r>
          </a:p>
          <a:p>
            <a:pPr marL="0" lvl="1" indent="-234950">
              <a:spcBef>
                <a:spcPts val="0"/>
              </a:spcBef>
              <a:buFont typeface="Arial" pitchFamily="34" charset="0"/>
              <a:buChar char="•"/>
              <a:defRPr/>
            </a:pPr>
            <a:endParaRPr lang="en-US" sz="1600" dirty="0" smtClean="0">
              <a:solidFill>
                <a:schemeClr val="bg1"/>
              </a:solidFill>
              <a:latin typeface="Verdana" pitchFamily="34" charset="0"/>
            </a:endParaRPr>
          </a:p>
          <a:p>
            <a:pPr marL="112713" lvl="1" indent="-112713"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en-US" sz="1600" dirty="0" smtClean="0">
                <a:solidFill>
                  <a:schemeClr val="bg1"/>
                </a:solidFill>
                <a:latin typeface="Verdana" pitchFamily="34" charset="0"/>
              </a:rPr>
              <a:t>Participants conclude by answering a skills set checklist</a:t>
            </a:r>
          </a:p>
          <a:p>
            <a:pPr marL="344488" lvl="1" indent="-342900" eaLnBrk="1" hangingPunct="1">
              <a:buFont typeface="Times" pitchFamily="18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0" indent="0" eaLnBrk="1" hangingPunct="1"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344488" lvl="1" indent="-342900" eaLnBrk="1" hangingPunct="1">
              <a:buFont typeface="Times" pitchFamily="18" charset="0"/>
              <a:buNone/>
              <a:defRPr/>
            </a:pPr>
            <a:endParaRPr lang="en-US" sz="1800" dirty="0" smtClean="0">
              <a:solidFill>
                <a:schemeClr val="bg1"/>
              </a:solidFill>
            </a:endParaRPr>
          </a:p>
          <a:p>
            <a:pPr marL="344488" lvl="1" indent="-342900" eaLnBrk="1" hangingPunct="1">
              <a:defRPr/>
            </a:pPr>
            <a:endParaRPr lang="en-US" sz="1800" dirty="0" smtClean="0">
              <a:solidFill>
                <a:schemeClr val="bg1"/>
              </a:solidFill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3733800" y="1676400"/>
            <a:ext cx="6484748" cy="3581400"/>
            <a:chOff x="1835083" y="3276601"/>
            <a:chExt cx="4718117" cy="2605724"/>
          </a:xfrm>
        </p:grpSpPr>
        <p:graphicFrame>
          <p:nvGraphicFramePr>
            <p:cNvPr id="5" name="Diagram 4"/>
            <p:cNvGraphicFramePr/>
            <p:nvPr/>
          </p:nvGraphicFramePr>
          <p:xfrm>
            <a:off x="1835083" y="3276601"/>
            <a:ext cx="4718117" cy="260572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Diamond 5"/>
            <p:cNvSpPr/>
            <p:nvPr/>
          </p:nvSpPr>
          <p:spPr bwMode="auto">
            <a:xfrm>
              <a:off x="3662447" y="4163656"/>
              <a:ext cx="1111006" cy="914400"/>
            </a:xfrm>
            <a:prstGeom prst="diamond">
              <a:avLst/>
            </a:prstGeom>
            <a:solidFill>
              <a:srgbClr val="008DA8"/>
            </a:solidFill>
            <a:ln w="63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Technology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Verdana" pitchFamily="34" charset="0"/>
                  <a:ea typeface="Verdana" pitchFamily="34" charset="0"/>
                  <a:cs typeface="Verdana" pitchFamily="34" charset="0"/>
                </a:rPr>
                <a:t>Area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1295400"/>
            <a:ext cx="9144000" cy="556260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3176588" y="2057400"/>
            <a:ext cx="2843212" cy="3962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860A8"/>
                </a:solidFill>
                <a:latin typeface="Verdana" pitchFamily="34" charset="0"/>
              </a:rPr>
              <a:t>4 hour Workshop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srgbClr val="0860A8"/>
                </a:solidFill>
                <a:latin typeface="Verdana" pitchFamily="34" charset="0"/>
              </a:rPr>
              <a:t>(example)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</p:txBody>
      </p:sp>
      <p:sp>
        <p:nvSpPr>
          <p:cNvPr id="33" name="Rounded Rectangle 32"/>
          <p:cNvSpPr/>
          <p:nvPr/>
        </p:nvSpPr>
        <p:spPr bwMode="auto">
          <a:xfrm>
            <a:off x="3276600" y="2895600"/>
            <a:ext cx="2590800" cy="3048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Introduction to Computers (2 hrs)</a:t>
            </a:r>
          </a:p>
        </p:txBody>
      </p:sp>
      <p:sp>
        <p:nvSpPr>
          <p:cNvPr id="35" name="Rounded Rectangle 34"/>
          <p:cNvSpPr/>
          <p:nvPr/>
        </p:nvSpPr>
        <p:spPr bwMode="auto">
          <a:xfrm>
            <a:off x="3276600" y="3200400"/>
            <a:ext cx="1143000" cy="1676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Introduction to Word Processing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(2 hrs)</a:t>
            </a:r>
          </a:p>
        </p:txBody>
      </p:sp>
      <p:sp>
        <p:nvSpPr>
          <p:cNvPr id="39" name="Rounded Rectangle 38"/>
          <p:cNvSpPr/>
          <p:nvPr/>
        </p:nvSpPr>
        <p:spPr bwMode="auto">
          <a:xfrm>
            <a:off x="3276600" y="4876800"/>
            <a:ext cx="2590800" cy="3048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May be supplemented by take-home activities (Self-Instruction)</a:t>
            </a:r>
          </a:p>
        </p:txBody>
      </p:sp>
      <p:sp>
        <p:nvSpPr>
          <p:cNvPr id="40" name="Rounded Rectangle 39"/>
          <p:cNvSpPr/>
          <p:nvPr/>
        </p:nvSpPr>
        <p:spPr bwMode="auto">
          <a:xfrm>
            <a:off x="4419600" y="3200400"/>
            <a:ext cx="1447800" cy="1676400"/>
          </a:xfrm>
          <a:prstGeom prst="roundRect">
            <a:avLst/>
          </a:prstGeom>
          <a:solidFill>
            <a:srgbClr val="BCD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 Introduction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 Exploration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 Guided </a:t>
            </a:r>
            <a:r>
              <a:rPr lang="en-US" sz="900" b="1" dirty="0" smtClean="0">
                <a:solidFill>
                  <a:srgbClr val="0860A8"/>
                </a:solidFill>
                <a:latin typeface="Verdana" pitchFamily="34" charset="0"/>
              </a:rPr>
              <a:t>Practice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 </a:t>
            </a:r>
            <a:r>
              <a:rPr lang="en-US" sz="900" b="1" dirty="0" smtClean="0">
                <a:solidFill>
                  <a:srgbClr val="0860A8"/>
                </a:solidFill>
                <a:latin typeface="Verdana" pitchFamily="34" charset="0"/>
              </a:rPr>
              <a:t>Application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 smtClean="0">
                <a:solidFill>
                  <a:srgbClr val="0860A8"/>
                </a:solidFill>
                <a:latin typeface="Verdana" pitchFamily="34" charset="0"/>
              </a:rPr>
              <a:t> Skills </a:t>
            </a: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Checklist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900" b="1" dirty="0">
                <a:solidFill>
                  <a:srgbClr val="0860A8"/>
                </a:solidFill>
                <a:latin typeface="Verdana" pitchFamily="34" charset="0"/>
              </a:rPr>
              <a:t> Reflection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304800" y="5410200"/>
            <a:ext cx="8610600" cy="38100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Supported by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Activity Cards,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Intel© Education Help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Guide,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Intel© PC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Basics</a:t>
            </a:r>
          </a:p>
        </p:txBody>
      </p:sp>
      <p:sp>
        <p:nvSpPr>
          <p:cNvPr id="36" name="Left Arrow 35"/>
          <p:cNvSpPr/>
          <p:nvPr/>
        </p:nvSpPr>
        <p:spPr>
          <a:xfrm>
            <a:off x="2590800" y="3733800"/>
            <a:ext cx="762000" cy="457200"/>
          </a:xfrm>
          <a:prstGeom prst="lef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17418" name="TextBox 36"/>
          <p:cNvSpPr txBox="1">
            <a:spLocks noChangeArrowheads="1"/>
          </p:cNvSpPr>
          <p:nvPr/>
        </p:nvSpPr>
        <p:spPr bwMode="auto">
          <a:xfrm>
            <a:off x="76200" y="3200400"/>
            <a:ext cx="3048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May substitute other topics:</a:t>
            </a:r>
          </a:p>
          <a:p>
            <a:pPr>
              <a:buFont typeface="Arial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Verdana" pitchFamily="34" charset="0"/>
              </a:rPr>
              <a:t> </a:t>
            </a: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Introduction </a:t>
            </a:r>
            <a:r>
              <a:rPr lang="en-US" sz="1200" dirty="0" smtClean="0">
                <a:solidFill>
                  <a:schemeClr val="bg1"/>
                </a:solidFill>
                <a:latin typeface="Verdana" pitchFamily="34" charset="0"/>
              </a:rPr>
              <a:t>to </a:t>
            </a:r>
            <a:r>
              <a:rPr lang="en-US" sz="1200" b="1" dirty="0" smtClean="0">
                <a:solidFill>
                  <a:schemeClr val="bg1"/>
                </a:solidFill>
                <a:latin typeface="Verdana" pitchFamily="34" charset="0"/>
              </a:rPr>
              <a:t>Internet </a:t>
            </a: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&amp; Email</a:t>
            </a:r>
          </a:p>
          <a:p>
            <a:pPr>
              <a:buFont typeface="Arial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 Introduction to </a:t>
            </a: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Spreadsheets</a:t>
            </a:r>
          </a:p>
          <a:p>
            <a:pPr>
              <a:buFont typeface="Arial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 Introduction to </a:t>
            </a:r>
            <a:r>
              <a:rPr lang="en-US" sz="1200" b="1" dirty="0">
                <a:solidFill>
                  <a:schemeClr val="bg1"/>
                </a:solidFill>
                <a:latin typeface="Verdana" pitchFamily="34" charset="0"/>
              </a:rPr>
              <a:t>Multimedia</a:t>
            </a:r>
          </a:p>
          <a:p>
            <a:pPr>
              <a:buFont typeface="Arial" charset="0"/>
              <a:buChar char="•"/>
            </a:pPr>
            <a:endParaRPr lang="en-US" sz="12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5943600" y="2819400"/>
            <a:ext cx="762000" cy="457200"/>
          </a:xfrm>
          <a:prstGeom prst="rightArrow">
            <a:avLst>
              <a:gd name="adj1" fmla="val 4403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C000"/>
              </a:solidFill>
              <a:latin typeface="Verdana" pitchFamily="34" charset="0"/>
            </a:endParaRPr>
          </a:p>
        </p:txBody>
      </p:sp>
      <p:sp>
        <p:nvSpPr>
          <p:cNvPr id="17420" name="TextBox 42"/>
          <p:cNvSpPr txBox="1">
            <a:spLocks noChangeArrowheads="1"/>
          </p:cNvSpPr>
          <p:nvPr/>
        </p:nvSpPr>
        <p:spPr bwMode="auto">
          <a:xfrm>
            <a:off x="6705600" y="2514600"/>
            <a:ext cx="19812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Verdana" pitchFamily="34" charset="0"/>
              </a:rPr>
              <a:t>May be omitted (and reduced to a 2 hour workshop) if participants already have a basic understanding of computers</a:t>
            </a:r>
            <a:endParaRPr lang="en-US" sz="12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17421" name="TextBox 43"/>
          <p:cNvSpPr txBox="1">
            <a:spLocks noChangeArrowheads="1"/>
          </p:cNvSpPr>
          <p:nvPr/>
        </p:nvSpPr>
        <p:spPr bwMode="auto">
          <a:xfrm>
            <a:off x="304800" y="1371600"/>
            <a:ext cx="8610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Facilitated workshop: Introduction, Exploration, </a:t>
            </a:r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Guided Practice, Application</a:t>
            </a:r>
          </a:p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Verdana" pitchFamily="34" charset="0"/>
              </a:rPr>
              <a:t>in </a:t>
            </a: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a selected technology area 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549602"/>
            <a:ext cx="8459787" cy="66959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18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  <a:br>
              <a:rPr lang="en-US" sz="18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8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WORKSHOP</a:t>
            </a:r>
            <a:r>
              <a:rPr lang="en-US" sz="2800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800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800" dirty="0">
              <a:solidFill>
                <a:srgbClr val="0860A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295400"/>
            <a:ext cx="9144000" cy="556260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280988" y="1266498"/>
            <a:ext cx="8634412" cy="6858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Intel Easy Steps provides a series of Activity Cards, each of which provides instruction on how to create a useful product or complete a specific task.</a:t>
            </a:r>
            <a:endParaRPr lang="en-US" sz="14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200" dirty="0">
              <a:latin typeface="Verdana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0" y="6291263"/>
            <a:ext cx="9144000" cy="539750"/>
          </a:xfrm>
          <a:prstGeom prst="roundRect">
            <a:avLst/>
          </a:prstGeom>
          <a:solidFill>
            <a:srgbClr val="008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>
                <a:solidFill>
                  <a:schemeClr val="bg1"/>
                </a:solidFill>
                <a:latin typeface="Verdana" pitchFamily="34" charset="0"/>
              </a:rPr>
              <a:t>Supported by Intel ®Education Help Guide</a:t>
            </a:r>
          </a:p>
        </p:txBody>
      </p:sp>
      <p:sp>
        <p:nvSpPr>
          <p:cNvPr id="18437" name="TextBox 43"/>
          <p:cNvSpPr txBox="1">
            <a:spLocks noChangeArrowheads="1"/>
          </p:cNvSpPr>
          <p:nvPr/>
        </p:nvSpPr>
        <p:spPr bwMode="auto">
          <a:xfrm>
            <a:off x="304800" y="987425"/>
            <a:ext cx="8610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 dirty="0">
                <a:solidFill>
                  <a:srgbClr val="0960A8"/>
                </a:solidFill>
                <a:latin typeface="Verdana" pitchFamily="34" charset="0"/>
              </a:rPr>
              <a:t>Self-Instruction in key technology areas </a:t>
            </a:r>
          </a:p>
        </p:txBody>
      </p:sp>
      <p:sp>
        <p:nvSpPr>
          <p:cNvPr id="15" name="Rounded Rectangle 14"/>
          <p:cNvSpPr/>
          <p:nvPr/>
        </p:nvSpPr>
        <p:spPr bwMode="auto">
          <a:xfrm>
            <a:off x="304800" y="1847196"/>
            <a:ext cx="3048000" cy="2514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Each Activity Card has: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</a:rPr>
              <a:t> 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A </a:t>
            </a: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sample of the </a:t>
            </a: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product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800" b="1" dirty="0">
              <a:solidFill>
                <a:srgbClr val="0960A8"/>
              </a:solidFill>
              <a:latin typeface="Verdana" pitchFamily="34" charset="0"/>
            </a:endParaRP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Step-by-Step </a:t>
            </a: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instructions to create the product, supported by the Intel® Education Help  Guide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dirty="0">
                <a:solidFill>
                  <a:srgbClr val="0960A8"/>
                </a:solidFill>
                <a:latin typeface="Verdana" pitchFamily="34" charset="0"/>
              </a:rPr>
              <a:t> 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A </a:t>
            </a: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“</a:t>
            </a: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Challenge” </a:t>
            </a: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suggesting a way to improve the product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800" b="1" dirty="0">
              <a:solidFill>
                <a:srgbClr val="0960A8"/>
              </a:solidFill>
              <a:latin typeface="Verdana" pitchFamily="34" charset="0"/>
            </a:endParaRP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rgbClr val="0960A8"/>
                </a:solidFill>
                <a:latin typeface="Verdana" pitchFamily="34" charset="0"/>
              </a:rPr>
              <a:t>Review </a:t>
            </a:r>
            <a:r>
              <a:rPr lang="en-US" sz="1200" b="1" dirty="0">
                <a:solidFill>
                  <a:srgbClr val="0960A8"/>
                </a:solidFill>
                <a:latin typeface="Verdana" pitchFamily="34" charset="0"/>
              </a:rPr>
              <a:t>Checklist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rgbClr val="0960A8"/>
              </a:solidFill>
              <a:latin typeface="Verdana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304800" y="4456440"/>
            <a:ext cx="3048000" cy="1752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Examples of Products: 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Advertisement/Poster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Brochure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Budget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Flyer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Invitation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Letter</a:t>
            </a:r>
          </a:p>
          <a:p>
            <a:pPr marL="109538" indent="-109538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>
                <a:solidFill>
                  <a:srgbClr val="0860A8"/>
                </a:solidFill>
                <a:latin typeface="Verdana" pitchFamily="34" charset="0"/>
              </a:rPr>
              <a:t> Newsletter</a:t>
            </a:r>
            <a:endParaRPr lang="en-US" sz="1200" dirty="0">
              <a:solidFill>
                <a:srgbClr val="0860A8"/>
              </a:solidFill>
              <a:latin typeface="Verdana" pitchFamily="34" charset="0"/>
            </a:endParaRPr>
          </a:p>
        </p:txBody>
      </p:sp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9358" y="1954213"/>
            <a:ext cx="4545041" cy="4294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 rot="20607223">
            <a:off x="3562350" y="2112963"/>
            <a:ext cx="955675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200" b="1" dirty="0">
                <a:solidFill>
                  <a:srgbClr val="C00000"/>
                </a:solidFill>
                <a:latin typeface="Verdana" pitchFamily="34" charset="0"/>
              </a:rPr>
              <a:t>Partial SAMPLE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473402"/>
            <a:ext cx="9144000" cy="66959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14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Intel® Easy Steps</a:t>
            </a:r>
            <a:r>
              <a:rPr lang="en-US" sz="32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2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800" b="1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ACTIVITY CARDS</a:t>
            </a:r>
            <a:r>
              <a:rPr lang="en-US" sz="2800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800" dirty="0" smtClean="0">
                <a:solidFill>
                  <a:srgbClr val="0860A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800" dirty="0">
              <a:solidFill>
                <a:srgbClr val="0860A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Intel Blu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860A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1047</Words>
  <Application>Microsoft Office PowerPoint</Application>
  <PresentationFormat>On-screen Show (4:3)</PresentationFormat>
  <Paragraphs>275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Introducing Intel® Easy Steps</vt:lpstr>
      <vt:lpstr>Slide 3</vt:lpstr>
      <vt:lpstr>Slide 4</vt:lpstr>
      <vt:lpstr>Intel® Easy Steps PROGRAM OFFERINGS </vt:lpstr>
      <vt:lpstr>Slide 6</vt:lpstr>
      <vt:lpstr>Design of Basic Course sessions…</vt:lpstr>
      <vt:lpstr>Intel® Easy Steps WORKSHOP </vt:lpstr>
      <vt:lpstr>Intel® Easy Steps ACTIVITY CARDS </vt:lpstr>
      <vt:lpstr>Activity Cards (currently available)  </vt:lpstr>
      <vt:lpstr>What Intel provides… </vt:lpstr>
      <vt:lpstr>Slide 12</vt:lpstr>
      <vt:lpstr>Contact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Broffman, Peter</dc:creator>
  <cp:lastModifiedBy>Broffman, Peter</cp:lastModifiedBy>
  <cp:revision>52</cp:revision>
  <dcterms:created xsi:type="dcterms:W3CDTF">2010-08-06T19:48:31Z</dcterms:created>
  <dcterms:modified xsi:type="dcterms:W3CDTF">2011-02-02T18:59:48Z</dcterms:modified>
</cp:coreProperties>
</file>